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notesSlides/notesSlide2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notesSlides/notesSlide26.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8.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notesSlides/notesSlide35.xml" ContentType="application/vnd.openxmlformats-officedocument.presentationml.notesSlide+xml"/>
  <Override PartName="/ppt/tags/tag70.xml" ContentType="application/vnd.openxmlformats-officedocument.presentationml.tags+xml"/>
  <Override PartName="/ppt/notesSlides/notesSlide3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7.xml" ContentType="application/vnd.openxmlformats-officedocument.presentationml.notesSlide+xml"/>
  <Override PartName="/ppt/tags/tag73.xml" ContentType="application/vnd.openxmlformats-officedocument.presentationml.tags+xml"/>
  <Override PartName="/ppt/notesSlides/notesSlide38.xml" ContentType="application/vnd.openxmlformats-officedocument.presentationml.notesSlide+xml"/>
  <Override PartName="/ppt/tags/tag74.xml" ContentType="application/vnd.openxmlformats-officedocument.presentationml.tags+xml"/>
  <Override PartName="/ppt/notesSlides/notesSlide39.xml" ContentType="application/vnd.openxmlformats-officedocument.presentationml.notesSlide+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4.xml" ContentType="application/vnd.openxmlformats-officedocument.presentationml.notesSlide+xml"/>
  <Override PartName="/ppt/tags/tag81.xml" ContentType="application/vnd.openxmlformats-officedocument.presentationml.tags+xml"/>
  <Override PartName="/ppt/notesSlides/notesSlide45.xml" ContentType="application/vnd.openxmlformats-officedocument.presentationml.notesSlide+xml"/>
  <Override PartName="/ppt/tags/tag82.xml" ContentType="application/vnd.openxmlformats-officedocument.presentationml.tags+xml"/>
  <Override PartName="/ppt/notesSlides/notesSlide46.xml" ContentType="application/vnd.openxmlformats-officedocument.presentationml.notesSlide+xml"/>
  <Override PartName="/ppt/tags/tag83.xml" ContentType="application/vnd.openxmlformats-officedocument.presentationml.tags+xml"/>
  <Override PartName="/ppt/notesSlides/notesSlide4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48.xml" ContentType="application/vnd.openxmlformats-officedocument.presentationml.notesSlide+xml"/>
  <Override PartName="/ppt/tags/tag86.xml" ContentType="application/vnd.openxmlformats-officedocument.presentationml.tags+xml"/>
  <Override PartName="/ppt/notesSlides/notesSlide49.xml" ContentType="application/vnd.openxmlformats-officedocument.presentationml.notesSlide+xml"/>
  <Override PartName="/ppt/tags/tag87.xml" ContentType="application/vnd.openxmlformats-officedocument.presentationml.tags+xml"/>
  <Override PartName="/ppt/notesSlides/notesSlide50.xml" ContentType="application/vnd.openxmlformats-officedocument.presentationml.notesSlide+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notesSlides/notesSlide52.xml" ContentType="application/vnd.openxmlformats-officedocument.presentationml.notesSlide+xml"/>
  <Override PartName="/ppt/tags/tag90.xml" ContentType="application/vnd.openxmlformats-officedocument.presentationml.tags+xml"/>
  <Override PartName="/ppt/notesSlides/notesSlide53.xml" ContentType="application/vnd.openxmlformats-officedocument.presentationml.notesSlide+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notesSlides/notesSlide55.xml" ContentType="application/vnd.openxmlformats-officedocument.presentationml.notesSlide+xml"/>
  <Override PartName="/ppt/tags/tag93.xml" ContentType="application/vnd.openxmlformats-officedocument.presentationml.tags+xml"/>
  <Override PartName="/ppt/notesSlides/notesSlide56.xml" ContentType="application/vnd.openxmlformats-officedocument.presentationml.notesSlide+xml"/>
  <Override PartName="/ppt/tags/tag94.xml" ContentType="application/vnd.openxmlformats-officedocument.presentationml.tags+xml"/>
  <Override PartName="/ppt/notesSlides/notesSlide57.xml" ContentType="application/vnd.openxmlformats-officedocument.presentationml.notesSlide+xml"/>
  <Override PartName="/ppt/tags/tag95.xml" ContentType="application/vnd.openxmlformats-officedocument.presentationml.tags+xml"/>
  <Override PartName="/ppt/notesSlides/notesSlide58.xml" ContentType="application/vnd.openxmlformats-officedocument.presentationml.notesSlide+xml"/>
  <Override PartName="/ppt/tags/tag96.xml" ContentType="application/vnd.openxmlformats-officedocument.presentationml.tags+xml"/>
  <Override PartName="/ppt/notesSlides/notesSlide59.xml" ContentType="application/vnd.openxmlformats-officedocument.presentationml.notesSlide+xml"/>
  <Override PartName="/ppt/tags/tag97.xml" ContentType="application/vnd.openxmlformats-officedocument.presentationml.tags+xml"/>
  <Override PartName="/ppt/notesSlides/notesSlide60.xml" ContentType="application/vnd.openxmlformats-officedocument.presentationml.notesSlide+xml"/>
  <Override PartName="/ppt/tags/tag98.xml" ContentType="application/vnd.openxmlformats-officedocument.presentationml.tags+xml"/>
  <Override PartName="/ppt/notesSlides/notesSlide6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notesSlides/notesSlide63.xml" ContentType="application/vnd.openxmlformats-officedocument.presentationml.notesSlide+xml"/>
  <Override PartName="/ppt/tags/tag102.xml" ContentType="application/vnd.openxmlformats-officedocument.presentationml.tags+xml"/>
  <Override PartName="/ppt/notesSlides/notesSlide64.xml" ContentType="application/vnd.openxmlformats-officedocument.presentationml.notesSlide+xml"/>
  <Override PartName="/ppt/tags/tag103.xml" ContentType="application/vnd.openxmlformats-officedocument.presentationml.tags+xml"/>
  <Override PartName="/ppt/notesSlides/notesSlide65.xml" ContentType="application/vnd.openxmlformats-officedocument.presentationml.notesSlide+xml"/>
  <Override PartName="/ppt/tags/tag104.xml" ContentType="application/vnd.openxmlformats-officedocument.presentationml.tags+xml"/>
  <Override PartName="/ppt/notesSlides/notesSlide66.xml" ContentType="application/vnd.openxmlformats-officedocument.presentationml.notesSlide+xml"/>
  <Override PartName="/ppt/tags/tag105.xml" ContentType="application/vnd.openxmlformats-officedocument.presentationml.tags+xml"/>
  <Override PartName="/ppt/notesSlides/notesSlide67.xml" ContentType="application/vnd.openxmlformats-officedocument.presentationml.notesSlide+xml"/>
  <Override PartName="/ppt/tags/tag106.xml" ContentType="application/vnd.openxmlformats-officedocument.presentationml.tags+xml"/>
  <Override PartName="/ppt/notesSlides/notesSlide68.xml" ContentType="application/vnd.openxmlformats-officedocument.presentationml.notesSlide+xml"/>
  <Override PartName="/ppt/comments/comment1.xml" ContentType="application/vnd.openxmlformats-officedocument.presentationml.comments+xml"/>
  <Override PartName="/ppt/tags/tag107.xml" ContentType="application/vnd.openxmlformats-officedocument.presentationml.tags+xml"/>
  <Override PartName="/ppt/notesSlides/notesSlide69.xml" ContentType="application/vnd.openxmlformats-officedocument.presentationml.notesSlide+xml"/>
  <Override PartName="/ppt/comments/comment2.xml" ContentType="application/vnd.openxmlformats-officedocument.presentationml.comments+xml"/>
  <Override PartName="/ppt/tags/tag108.xml" ContentType="application/vnd.openxmlformats-officedocument.presentationml.tags+xml"/>
  <Override PartName="/ppt/notesSlides/notesSlide70.xml" ContentType="application/vnd.openxmlformats-officedocument.presentationml.notesSlide+xml"/>
  <Override PartName="/ppt/comments/comment3.xml" ContentType="application/vnd.openxmlformats-officedocument.presentationml.comments+xml"/>
  <Override PartName="/ppt/tags/tag109.xml" ContentType="application/vnd.openxmlformats-officedocument.presentationml.tags+xml"/>
  <Override PartName="/ppt/notesSlides/notesSlide7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7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73.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74.xml" ContentType="application/vnd.openxmlformats-officedocument.presentationml.notesSlide+xml"/>
  <Override PartName="/ppt/tags/tag116.xml" ContentType="application/vnd.openxmlformats-officedocument.presentationml.tags+xml"/>
  <Override PartName="/ppt/notesSlides/notesSlide75.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76.xml" ContentType="application/vnd.openxmlformats-officedocument.presentationml.notesSlide+xml"/>
  <Override PartName="/ppt/tags/tag119.xml" ContentType="application/vnd.openxmlformats-officedocument.presentationml.tags+xml"/>
  <Override PartName="/ppt/notesSlides/notesSlide77.xml" ContentType="application/vnd.openxmlformats-officedocument.presentationml.notesSlide+xml"/>
  <Override PartName="/ppt/tags/tag120.xml" ContentType="application/vnd.openxmlformats-officedocument.presentationml.tags+xml"/>
  <Override PartName="/ppt/notesSlides/notesSlide78.xml" ContentType="application/vnd.openxmlformats-officedocument.presentationml.notesSlide+xml"/>
  <Override PartName="/ppt/tags/tag121.xml" ContentType="application/vnd.openxmlformats-officedocument.presentationml.tags+xml"/>
  <Override PartName="/ppt/notesSlides/notesSlide7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80.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81.xml" ContentType="application/vnd.openxmlformats-officedocument.presentationml.notesSlide+xml"/>
  <Override PartName="/ppt/tags/tag126.xml" ContentType="application/vnd.openxmlformats-officedocument.presentationml.tags+xml"/>
  <Override PartName="/ppt/notesSlides/notesSlide8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83.xml" ContentType="application/vnd.openxmlformats-officedocument.presentationml.notesSlide+xml"/>
  <Override PartName="/ppt/tags/tag138.xml" ContentType="application/vnd.openxmlformats-officedocument.presentationml.tags+xml"/>
  <Override PartName="/ppt/notesSlides/notesSlide84.xml" ContentType="application/vnd.openxmlformats-officedocument.presentationml.notesSlide+xml"/>
  <Override PartName="/ppt/tags/tag139.xml" ContentType="application/vnd.openxmlformats-officedocument.presentationml.tags+xml"/>
  <Override PartName="/ppt/notesSlides/notesSlide85.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86.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87.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8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89.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90.xml" ContentType="application/vnd.openxmlformats-officedocument.presentationml.notesSlide+xml"/>
  <Override PartName="/ppt/tags/tag154.xml" ContentType="application/vnd.openxmlformats-officedocument.presentationml.tags+xml"/>
  <Override PartName="/ppt/notesSlides/notesSlide91.xml" ContentType="application/vnd.openxmlformats-officedocument.presentationml.notesSlide+xml"/>
  <Override PartName="/ppt/tags/tag155.xml" ContentType="application/vnd.openxmlformats-officedocument.presentationml.tags+xml"/>
  <Override PartName="/ppt/notesSlides/notesSlide92.xml" ContentType="application/vnd.openxmlformats-officedocument.presentationml.notesSlide+xml"/>
  <Override PartName="/ppt/tags/tag156.xml" ContentType="application/vnd.openxmlformats-officedocument.presentationml.tags+xml"/>
  <Override PartName="/ppt/notesSlides/notesSlide9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94.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95.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96.xml" ContentType="application/vnd.openxmlformats-officedocument.presentationml.notesSlide+xml"/>
  <Override PartName="/ppt/tags/tag163.xml" ContentType="application/vnd.openxmlformats-officedocument.presentationml.tags+xml"/>
  <Override PartName="/ppt/notesSlides/notesSlide97.xml" ContentType="application/vnd.openxmlformats-officedocument.presentationml.notesSlide+xml"/>
  <Override PartName="/ppt/tags/tag164.xml" ContentType="application/vnd.openxmlformats-officedocument.presentationml.tags+xml"/>
  <Override PartName="/ppt/notesSlides/notesSlide98.xml" ContentType="application/vnd.openxmlformats-officedocument.presentationml.notesSlide+xml"/>
  <Override PartName="/ppt/tags/tag165.xml" ContentType="application/vnd.openxmlformats-officedocument.presentationml.tags+xml"/>
  <Override PartName="/ppt/notesSlides/notesSlide99.xml" ContentType="application/vnd.openxmlformats-officedocument.presentationml.notesSlide+xml"/>
  <Override PartName="/ppt/tags/tag166.xml" ContentType="application/vnd.openxmlformats-officedocument.presentationml.tags+xml"/>
  <Override PartName="/ppt/notesSlides/notesSlide100.xml" ContentType="application/vnd.openxmlformats-officedocument.presentationml.notesSlide+xml"/>
  <Override PartName="/ppt/tags/tag167.xml" ContentType="application/vnd.openxmlformats-officedocument.presentationml.tags+xml"/>
  <Override PartName="/ppt/notesSlides/notesSlide101.xml" ContentType="application/vnd.openxmlformats-officedocument.presentationml.notesSlide+xml"/>
  <Override PartName="/ppt/tags/tag168.xml" ContentType="application/vnd.openxmlformats-officedocument.presentationml.tags+xml"/>
  <Override PartName="/ppt/notesSlides/notesSlide102.xml" ContentType="application/vnd.openxmlformats-officedocument.presentationml.notesSlide+xml"/>
  <Override PartName="/ppt/tags/tag169.xml" ContentType="application/vnd.openxmlformats-officedocument.presentationml.tags+xml"/>
  <Override PartName="/ppt/notesSlides/notesSlide103.xml" ContentType="application/vnd.openxmlformats-officedocument.presentationml.notesSlide+xml"/>
  <Override PartName="/ppt/tags/tag170.xml" ContentType="application/vnd.openxmlformats-officedocument.presentationml.tags+xml"/>
  <Override PartName="/ppt/notesSlides/notesSlide104.xml" ContentType="application/vnd.openxmlformats-officedocument.presentationml.notesSlide+xml"/>
  <Override PartName="/ppt/comments/comment4.xml" ContentType="application/vnd.openxmlformats-officedocument.presentationml.comments+xml"/>
  <Override PartName="/ppt/tags/tag171.xml" ContentType="application/vnd.openxmlformats-officedocument.presentationml.tags+xml"/>
  <Override PartName="/ppt/notesSlides/notesSlide105.xml" ContentType="application/vnd.openxmlformats-officedocument.presentationml.notesSlide+xml"/>
  <Override PartName="/ppt/tags/tag172.xml" ContentType="application/vnd.openxmlformats-officedocument.presentationml.tags+xml"/>
  <Override PartName="/ppt/notesSlides/notesSlide106.xml" ContentType="application/vnd.openxmlformats-officedocument.presentationml.notesSlide+xml"/>
  <Override PartName="/ppt/tags/tag173.xml" ContentType="application/vnd.openxmlformats-officedocument.presentationml.tags+xml"/>
  <Override PartName="/ppt/notesSlides/notesSlide107.xml" ContentType="application/vnd.openxmlformats-officedocument.presentationml.notesSlide+xml"/>
  <Override PartName="/ppt/tags/tag174.xml" ContentType="application/vnd.openxmlformats-officedocument.presentationml.tags+xml"/>
  <Override PartName="/ppt/notesSlides/notesSlide108.xml" ContentType="application/vnd.openxmlformats-officedocument.presentationml.notesSlide+xml"/>
  <Override PartName="/ppt/tags/tag175.xml" ContentType="application/vnd.openxmlformats-officedocument.presentationml.tags+xml"/>
  <Override PartName="/ppt/notesSlides/notesSlide109.xml" ContentType="application/vnd.openxmlformats-officedocument.presentationml.notesSlide+xml"/>
  <Override PartName="/ppt/tags/tag176.xml" ContentType="application/vnd.openxmlformats-officedocument.presentationml.tags+xml"/>
  <Override PartName="/ppt/notesSlides/notesSlide110.xml" ContentType="application/vnd.openxmlformats-officedocument.presentationml.notesSlide+xml"/>
  <Override PartName="/ppt/comments/comment5.xml" ContentType="application/vnd.openxmlformats-officedocument.presentationml.comments+xml"/>
  <Override PartName="/ppt/tags/tag177.xml" ContentType="application/vnd.openxmlformats-officedocument.presentationml.tags+xml"/>
  <Override PartName="/ppt/notesSlides/notesSlide111.xml" ContentType="application/vnd.openxmlformats-officedocument.presentationml.notesSlide+xml"/>
  <Override PartName="/ppt/comments/comment6.xml" ContentType="application/vnd.openxmlformats-officedocument.presentationml.comments+xml"/>
  <Override PartName="/ppt/tags/tag178.xml" ContentType="application/vnd.openxmlformats-officedocument.presentationml.tags+xml"/>
  <Override PartName="/ppt/notesSlides/notesSlide112.xml" ContentType="application/vnd.openxmlformats-officedocument.presentationml.notesSlide+xml"/>
  <Override PartName="/ppt/comments/comment7.xml" ContentType="application/vnd.openxmlformats-officedocument.presentationml.comments+xml"/>
  <Override PartName="/ppt/tags/tag179.xml" ContentType="application/vnd.openxmlformats-officedocument.presentationml.tags+xml"/>
  <Override PartName="/ppt/notesSlides/notesSlide113.xml" ContentType="application/vnd.openxmlformats-officedocument.presentationml.notesSlide+xml"/>
  <Override PartName="/ppt/tags/tag180.xml" ContentType="application/vnd.openxmlformats-officedocument.presentationml.tags+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134"/>
  </p:notesMasterIdLst>
  <p:handoutMasterIdLst>
    <p:handoutMasterId r:id="rId135"/>
  </p:handoutMasterIdLst>
  <p:sldIdLst>
    <p:sldId id="265" r:id="rId4"/>
    <p:sldId id="409" r:id="rId5"/>
    <p:sldId id="385" r:id="rId6"/>
    <p:sldId id="386" r:id="rId7"/>
    <p:sldId id="387" r:id="rId8"/>
    <p:sldId id="388" r:id="rId9"/>
    <p:sldId id="375" r:id="rId10"/>
    <p:sldId id="372" r:id="rId11"/>
    <p:sldId id="339" r:id="rId12"/>
    <p:sldId id="344" r:id="rId13"/>
    <p:sldId id="345" r:id="rId14"/>
    <p:sldId id="348" r:id="rId15"/>
    <p:sldId id="349" r:id="rId16"/>
    <p:sldId id="335" r:id="rId17"/>
    <p:sldId id="342" r:id="rId18"/>
    <p:sldId id="340" r:id="rId19"/>
    <p:sldId id="336" r:id="rId20"/>
    <p:sldId id="351" r:id="rId21"/>
    <p:sldId id="354" r:id="rId22"/>
    <p:sldId id="355" r:id="rId23"/>
    <p:sldId id="337" r:id="rId24"/>
    <p:sldId id="341" r:id="rId25"/>
    <p:sldId id="356" r:id="rId26"/>
    <p:sldId id="357" r:id="rId27"/>
    <p:sldId id="358" r:id="rId28"/>
    <p:sldId id="381" r:id="rId29"/>
    <p:sldId id="360" r:id="rId30"/>
    <p:sldId id="338" r:id="rId31"/>
    <p:sldId id="343" r:id="rId32"/>
    <p:sldId id="346" r:id="rId33"/>
    <p:sldId id="347" r:id="rId34"/>
    <p:sldId id="361" r:id="rId35"/>
    <p:sldId id="352" r:id="rId36"/>
    <p:sldId id="362" r:id="rId37"/>
    <p:sldId id="363" r:id="rId38"/>
    <p:sldId id="382" r:id="rId39"/>
    <p:sldId id="383" r:id="rId40"/>
    <p:sldId id="366" r:id="rId41"/>
    <p:sldId id="370" r:id="rId42"/>
    <p:sldId id="367" r:id="rId43"/>
    <p:sldId id="384" r:id="rId44"/>
    <p:sldId id="369" r:id="rId45"/>
    <p:sldId id="330" r:id="rId46"/>
    <p:sldId id="331" r:id="rId47"/>
    <p:sldId id="332" r:id="rId48"/>
    <p:sldId id="333" r:id="rId49"/>
    <p:sldId id="368" r:id="rId50"/>
    <p:sldId id="259" r:id="rId51"/>
    <p:sldId id="266" r:id="rId52"/>
    <p:sldId id="267" r:id="rId53"/>
    <p:sldId id="268" r:id="rId54"/>
    <p:sldId id="269" r:id="rId55"/>
    <p:sldId id="270" r:id="rId56"/>
    <p:sldId id="271" r:id="rId57"/>
    <p:sldId id="272" r:id="rId58"/>
    <p:sldId id="273" r:id="rId59"/>
    <p:sldId id="274" r:id="rId60"/>
    <p:sldId id="275" r:id="rId61"/>
    <p:sldId id="276" r:id="rId62"/>
    <p:sldId id="277" r:id="rId63"/>
    <p:sldId id="278" r:id="rId64"/>
    <p:sldId id="279" r:id="rId65"/>
    <p:sldId id="280" r:id="rId66"/>
    <p:sldId id="281" r:id="rId67"/>
    <p:sldId id="282" r:id="rId68"/>
    <p:sldId id="379" r:id="rId69"/>
    <p:sldId id="283" r:id="rId70"/>
    <p:sldId id="284" r:id="rId71"/>
    <p:sldId id="285" r:id="rId72"/>
    <p:sldId id="286" r:id="rId73"/>
    <p:sldId id="389" r:id="rId74"/>
    <p:sldId id="287" r:id="rId75"/>
    <p:sldId id="400" r:id="rId76"/>
    <p:sldId id="401" r:id="rId77"/>
    <p:sldId id="402" r:id="rId78"/>
    <p:sldId id="290" r:id="rId79"/>
    <p:sldId id="291" r:id="rId80"/>
    <p:sldId id="292" r:id="rId81"/>
    <p:sldId id="293" r:id="rId82"/>
    <p:sldId id="294" r:id="rId83"/>
    <p:sldId id="295" r:id="rId84"/>
    <p:sldId id="296" r:id="rId85"/>
    <p:sldId id="297" r:id="rId86"/>
    <p:sldId id="298" r:id="rId87"/>
    <p:sldId id="299" r:id="rId88"/>
    <p:sldId id="300" r:id="rId89"/>
    <p:sldId id="411" r:id="rId90"/>
    <p:sldId id="390" r:id="rId91"/>
    <p:sldId id="391" r:id="rId92"/>
    <p:sldId id="392" r:id="rId93"/>
    <p:sldId id="393" r:id="rId94"/>
    <p:sldId id="394" r:id="rId95"/>
    <p:sldId id="395" r:id="rId96"/>
    <p:sldId id="396" r:id="rId97"/>
    <p:sldId id="397" r:id="rId98"/>
    <p:sldId id="398" r:id="rId99"/>
    <p:sldId id="399" r:id="rId100"/>
    <p:sldId id="301" r:id="rId101"/>
    <p:sldId id="302" r:id="rId102"/>
    <p:sldId id="303" r:id="rId103"/>
    <p:sldId id="304" r:id="rId104"/>
    <p:sldId id="305" r:id="rId105"/>
    <p:sldId id="306" r:id="rId106"/>
    <p:sldId id="307" r:id="rId107"/>
    <p:sldId id="308" r:id="rId108"/>
    <p:sldId id="309" r:id="rId109"/>
    <p:sldId id="310" r:id="rId110"/>
    <p:sldId id="311" r:id="rId111"/>
    <p:sldId id="312" r:id="rId112"/>
    <p:sldId id="313" r:id="rId113"/>
    <p:sldId id="314" r:id="rId114"/>
    <p:sldId id="315" r:id="rId115"/>
    <p:sldId id="316" r:id="rId116"/>
    <p:sldId id="317" r:id="rId117"/>
    <p:sldId id="318" r:id="rId118"/>
    <p:sldId id="319" r:id="rId119"/>
    <p:sldId id="320" r:id="rId120"/>
    <p:sldId id="407" r:id="rId121"/>
    <p:sldId id="408" r:id="rId122"/>
    <p:sldId id="322" r:id="rId123"/>
    <p:sldId id="323" r:id="rId124"/>
    <p:sldId id="325" r:id="rId125"/>
    <p:sldId id="324" r:id="rId126"/>
    <p:sldId id="377" r:id="rId127"/>
    <p:sldId id="403" r:id="rId128"/>
    <p:sldId id="404" r:id="rId129"/>
    <p:sldId id="405" r:id="rId130"/>
    <p:sldId id="353" r:id="rId131"/>
    <p:sldId id="410" r:id="rId132"/>
    <p:sldId id="378" r:id="rId133"/>
  </p:sldIdLst>
  <p:sldSz cx="9144000" cy="6858000" type="screen4x3"/>
  <p:notesSz cx="7010400" cy="9296400"/>
  <p:custDataLst>
    <p:tags r:id="rId136"/>
  </p:custDataLst>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8EEF7"/>
    <a:srgbClr val="C8D6E6"/>
    <a:srgbClr val="CC16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snapToGrid="0" snapToObjects="1">
      <p:cViewPr>
        <p:scale>
          <a:sx n="100" d="100"/>
          <a:sy n="100" d="100"/>
        </p:scale>
        <p:origin x="-1188" y="-17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8402"/>
    </p:cViewPr>
  </p:sorterViewPr>
  <p:notesViewPr>
    <p:cSldViewPr snapToGrid="0" snapToObjects="1">
      <p:cViewPr>
        <p:scale>
          <a:sx n="136" d="100"/>
          <a:sy n="136" d="100"/>
        </p:scale>
        <p:origin x="-786" y="21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tags" Target="tags/tag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1-24T10:54:44.889" idx="1">
    <p:pos x="10" y="10"/>
    <p:text>Answer: A
     -John Smith is the motor carrier because he is the entity that has agreed to carry this particular load.</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01-24T10:55:17.939" idx="2">
    <p:pos x="10" y="10"/>
    <p:text>Answer: B
     -Polyester is the responsible motor carrier because John has a lease agreement for his services.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01-24T10:55:28.959" idx="3">
    <p:pos x="10" y="10"/>
    <p:text>Answer: C</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3-01-24T11:03:22.436" idx="8">
    <p:pos x="10" y="10"/>
    <p:text>Handout provided with questions listed so slide 56 can be left on the screen or referred back to.
Answers:
     -1- '7' Non-Collision: Thrown or Falling Object
     -2- '4' Incapacitating/ '5' Fatal (within 30 days)
     -3- '4' Truck Pulling Trailer(s)
     -4- '6' Cargo Tank
     -5- Most Harmful Event: '2' Non-Collision: Fire/Explosion
     ***Sequence of Events***
             '7' Thrown or Falling Object
             '4' Jackknife
             '1' Overturn/Rollover
             '2' Fire/Explosion</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3-01-24T11:05:11.488" idx="4">
    <p:pos x="4" y="16"/>
    <p:text>Answers:
1- YES. The car is 'in-transport' on an open trafficway, losing control and causing a harmful event by striking the tractor/semi-trailer. The CMV stopped on the shoulder will be a traffic unit on the crash report.
2- YES. The FMCSA criteria are met and the tractor/semi-trailer is a traffic unit on the crash report.</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3-01-24T11:07:41.483" idx="5">
    <p:pos x="10" y="10"/>
    <p:text>Answers:
1- YES. The second truck is 'in-transport' and loses control on the trafficway, resulting in a harmful event.
2- YES. The truck data should be reported to SAFETYNET for both single-unit trucks.</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3-01-24T11:08:51.053" idx="6">
    <p:pos x="10" y="10"/>
    <p:text>Answers:
1- YES. This is a motor vehicle traffic accident. The tractor/semi-trailer becomes 'in-transport' when it begins to move within the trafficway. The parking lane on the ramp is part of the trafficway.
2- YES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925" y="0"/>
            <a:ext cx="3036888" cy="465138"/>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08CEDB22-E269-40B5-AD02-8293AE1F9849}" type="datetime1">
              <a:rPr lang="en-US"/>
              <a:pPr>
                <a:defRPr/>
              </a:pPr>
              <a:t>9/9/2014</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atin typeface="Calibri" pitchFamily="34" charset="0"/>
              </a:defRPr>
            </a:lvl1pPr>
          </a:lstStyle>
          <a:p>
            <a:pPr>
              <a:defRPr/>
            </a:pPr>
            <a:fld id="{752CC7FE-CC03-4DCD-85FE-F36A0BC2E444}" type="slidenum">
              <a:rPr lang="en-US" altLang="en-US"/>
              <a:pPr>
                <a:defRPr/>
              </a:pPr>
              <a:t>‹#›</a:t>
            </a:fld>
            <a:endParaRPr lang="en-US" altLang="en-US"/>
          </a:p>
        </p:txBody>
      </p:sp>
    </p:spTree>
    <p:extLst>
      <p:ext uri="{BB962C8B-B14F-4D97-AF65-F5344CB8AC3E}">
        <p14:creationId xmlns:p14="http://schemas.microsoft.com/office/powerpoint/2010/main" val="6737528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5" y="0"/>
            <a:ext cx="3036888" cy="465138"/>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9371C6D6-5753-4A56-9B91-6370EB6DE893}" type="datetime1">
              <a:rPr lang="en-US"/>
              <a:pPr>
                <a:defRPr/>
              </a:pPr>
              <a:t>9/9/2014</a:t>
            </a:fld>
            <a:endParaRPr lang="en-US" dirty="0"/>
          </a:p>
        </p:txBody>
      </p:sp>
      <p:sp>
        <p:nvSpPr>
          <p:cNvPr id="4" name="Slide Image Placeholder 3"/>
          <p:cNvSpPr>
            <a:spLocks noGrp="1" noRot="1" noChangeAspect="1"/>
          </p:cNvSpPr>
          <p:nvPr>
            <p:ph type="sldImg" idx="2"/>
          </p:nvPr>
        </p:nvSpPr>
        <p:spPr>
          <a:xfrm>
            <a:off x="1778000" y="306388"/>
            <a:ext cx="3073400" cy="23050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701675" y="2911475"/>
            <a:ext cx="5607050" cy="6167438"/>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6888" cy="465138"/>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5" y="8829675"/>
            <a:ext cx="3036888" cy="465138"/>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atin typeface="Calibri" pitchFamily="34" charset="0"/>
              </a:defRPr>
            </a:lvl1pPr>
          </a:lstStyle>
          <a:p>
            <a:pPr>
              <a:defRPr/>
            </a:pPr>
            <a:fld id="{F624B3EB-7642-4872-AB81-29CA53A4B73E}" type="slidenum">
              <a:rPr lang="en-US" altLang="en-US"/>
              <a:pPr>
                <a:defRPr/>
              </a:pPr>
              <a:t>‹#›</a:t>
            </a:fld>
            <a:endParaRPr lang="en-US" altLang="en-US"/>
          </a:p>
        </p:txBody>
      </p:sp>
    </p:spTree>
    <p:extLst>
      <p:ext uri="{BB962C8B-B14F-4D97-AF65-F5344CB8AC3E}">
        <p14:creationId xmlns:p14="http://schemas.microsoft.com/office/powerpoint/2010/main" val="156269152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75D04B4-7A3E-4FF1-B517-76DEC6FBF724}"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30188629-CEE6-4AFB-9D30-FE7E91D3CAE7}" type="slidenum">
              <a:rPr lang="en-US" altLang="en-US"/>
              <a:pPr>
                <a:spcBef>
                  <a:spcPct val="0"/>
                </a:spcBef>
              </a:pPr>
              <a:t>14</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97F0AE-7BA1-4F05-9690-450D7A11AE6C}" type="slidenum">
              <a:rPr lang="en-US" altLang="en-US"/>
              <a:pPr>
                <a:spcBef>
                  <a:spcPct val="0"/>
                </a:spcBef>
              </a:pPr>
              <a:t>115</a:t>
            </a:fld>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CDF01A44-06B5-45BB-9305-F89931BB0DF8}" type="slidenum">
              <a:rPr lang="en-US" altLang="en-US"/>
              <a:pPr>
                <a:spcBef>
                  <a:spcPct val="0"/>
                </a:spcBef>
              </a:pPr>
              <a:t>116</a:t>
            </a:fld>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0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5252376-ABAD-4ACE-BE5C-983AEA1A364B}" type="slidenum">
              <a:rPr lang="en-US" altLang="en-US"/>
              <a:pPr>
                <a:spcBef>
                  <a:spcPct val="0"/>
                </a:spcBef>
              </a:pPr>
              <a:t>117</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1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FA9336B8-E927-4C67-BDA5-7A0F7DAFCF67}" type="slidenum">
              <a:rPr lang="en-US" altLang="en-US"/>
              <a:pPr>
                <a:spcBef>
                  <a:spcPct val="0"/>
                </a:spcBef>
              </a:pPr>
              <a:t>118</a:t>
            </a:fld>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2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35A47F07-01D8-47FD-B3F1-CA0AFEEDDFB6}" type="slidenum">
              <a:rPr lang="en-US" altLang="en-US"/>
              <a:pPr>
                <a:spcBef>
                  <a:spcPct val="0"/>
                </a:spcBef>
              </a:pPr>
              <a:t>119</a:t>
            </a:fld>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00C6115-D3DF-47CC-9913-FAAF4B5A8182}" type="slidenum">
              <a:rPr lang="en-US" altLang="en-US"/>
              <a:pPr>
                <a:spcBef>
                  <a:spcPct val="0"/>
                </a:spcBef>
              </a:pPr>
              <a:t>120</a:t>
            </a:fld>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F7D8EDA-933C-4878-AC0D-278CBFBFBAA1}" type="slidenum">
              <a:rPr lang="en-US" altLang="en-US"/>
              <a:pPr>
                <a:spcBef>
                  <a:spcPct val="0"/>
                </a:spcBef>
              </a:pPr>
              <a:t>121</a:t>
            </a:fld>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02B9091-F4F1-43CD-ADFA-7677823FB77E}" type="slidenum">
              <a:rPr lang="en-US" altLang="en-US"/>
              <a:pPr>
                <a:spcBef>
                  <a:spcPct val="0"/>
                </a:spcBef>
              </a:pPr>
              <a:t>122</a:t>
            </a:fld>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F672BC65-F79B-412F-AF48-3999115526C9}" type="slidenum">
              <a:rPr lang="en-US" altLang="en-US"/>
              <a:pPr>
                <a:spcBef>
                  <a:spcPct val="0"/>
                </a:spcBef>
              </a:pPr>
              <a:t>123</a:t>
            </a:fld>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9911857-4E0F-4541-8AE1-5F2E050ACFB0}" type="slidenum">
              <a:rPr lang="en-US" altLang="en-US"/>
              <a:pPr>
                <a:spcBef>
                  <a:spcPct val="0"/>
                </a:spcBef>
              </a:pPr>
              <a:t>124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24C567C1-30F9-4276-98B4-84BEA69CD792}" type="slidenum">
              <a:rPr lang="en-US" altLang="en-US"/>
              <a:pPr>
                <a:spcBef>
                  <a:spcPct val="0"/>
                </a:spcBef>
              </a:pPr>
              <a:t>15</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0576B0B-60CF-4970-A2EE-5DCDE9F63D47}" type="slidenum">
              <a:rPr lang="en-US" altLang="en-US"/>
              <a:pPr>
                <a:spcBef>
                  <a:spcPct val="0"/>
                </a:spcBef>
              </a:pPr>
              <a:t>125</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3492DE8-370C-472E-B998-6F37FA86B56C}" type="slidenum">
              <a:rPr lang="en-US" altLang="en-US"/>
              <a:pPr>
                <a:spcBef>
                  <a:spcPct val="0"/>
                </a:spcBef>
              </a:pPr>
              <a:t>126</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584D857-AED4-49F3-B727-80F78B642D5C}" type="slidenum">
              <a:rPr lang="en-US" altLang="en-US"/>
              <a:pPr>
                <a:spcBef>
                  <a:spcPct val="0"/>
                </a:spcBef>
              </a:pPr>
              <a:t>127</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F1309D9-2719-4CFE-80F9-DA91CAC4A477}" type="slidenum">
              <a:rPr lang="en-US" altLang="en-US"/>
              <a:pPr>
                <a:spcBef>
                  <a:spcPct val="0"/>
                </a:spcBef>
              </a:pPr>
              <a:t>128</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90670AD-F09D-4E73-87F0-2759226FFD24}" type="slidenum">
              <a:rPr lang="en-US" altLang="en-US"/>
              <a:pPr>
                <a:spcBef>
                  <a:spcPct val="0"/>
                </a:spcBef>
              </a:pPr>
              <a:t>130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FF603936-3ECE-4B9C-85E4-D98BA52127D2}" type="slidenum">
              <a:rPr lang="en-US" altLang="en-US"/>
              <a:pPr>
                <a:spcBef>
                  <a:spcPct val="0"/>
                </a:spcBef>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ED59D2C-939D-4E1E-91B9-1E08EF1C6E97}" type="slidenum">
              <a:rPr lang="en-US" altLang="en-US"/>
              <a:pPr>
                <a:spcBef>
                  <a:spcPct val="0"/>
                </a:spcBef>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B01F95E-13B7-414C-A176-0D1BB7BA6D18}" type="slidenum">
              <a:rPr lang="en-US" altLang="en-US"/>
              <a:pPr>
                <a:spcBef>
                  <a:spcPct val="0"/>
                </a:spcBef>
              </a:pPr>
              <a:t>18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79C8580E-41AA-42B5-A291-1FF494180190}" type="slidenum">
              <a:rPr lang="en-US" altLang="en-US"/>
              <a:pPr>
                <a:spcBef>
                  <a:spcPct val="0"/>
                </a:spcBef>
              </a:pPr>
              <a:t>19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3E799C0-79D8-42B7-B562-9323E3CD464B}" type="slidenum">
              <a:rPr lang="en-US" altLang="en-US"/>
              <a:pPr>
                <a:spcBef>
                  <a:spcPct val="0"/>
                </a:spcBef>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52DB841E-FC84-4221-B4EB-638793FB5F41}" type="slidenum">
              <a:rPr lang="en-US" altLang="en-US"/>
              <a:pPr>
                <a:spcBef>
                  <a:spcPct val="0"/>
                </a:spcBef>
              </a:pPr>
              <a:t>21</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7E82FDF-A834-425F-A6C6-B5EB498C99CB}" type="slidenum">
              <a:rPr lang="en-US" altLang="en-US"/>
              <a:pPr>
                <a:spcBef>
                  <a:spcPct val="0"/>
                </a:spcBef>
              </a:pPr>
              <a:t>22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F5BE67DA-2DFA-46D6-AB11-9D0547CA2BD0}" type="slidenum">
              <a:rPr lang="en-US" altLang="en-US"/>
              <a:pPr>
                <a:spcBef>
                  <a:spcPct val="0"/>
                </a:spcBef>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2B2E3D0-5387-4B0B-9DE9-A92C887217DE}"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8EDC7B4-A3F4-4DB3-8E53-A0E8F69DAF75}" type="slidenum">
              <a:rPr lang="en-US" altLang="en-US"/>
              <a:pPr>
                <a:spcBef>
                  <a:spcPct val="0"/>
                </a:spcBef>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28FEAA6-B2EA-4D61-8321-4006B474B93D}" type="slidenum">
              <a:rPr lang="en-US" altLang="en-US"/>
              <a:pPr>
                <a:spcBef>
                  <a:spcPct val="0"/>
                </a:spcBef>
              </a:pPr>
              <a:t>25</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35103F4-A2DB-4EEB-B38E-D3D7BF06B8C9}" type="slidenum">
              <a:rPr lang="en-US" altLang="en-US"/>
              <a:pPr>
                <a:spcBef>
                  <a:spcPct val="0"/>
                </a:spcBef>
              </a:pPr>
              <a:t>26</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E73FEB-EF64-472C-82CE-212E9FA550A8}" type="slidenum">
              <a:rPr lang="en-US" altLang="en-US"/>
              <a:pPr>
                <a:spcBef>
                  <a:spcPct val="0"/>
                </a:spcBef>
              </a:pPr>
              <a:t>27</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A2CF6E84-D8F2-43C3-ABC0-D51092A6B967}" type="slidenum">
              <a:rPr lang="en-US" altLang="en-US"/>
              <a:pPr>
                <a:spcBef>
                  <a:spcPct val="0"/>
                </a:spcBef>
              </a:pPr>
              <a:t>28</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92C949B-46A1-43BF-94E0-ED0AD20DDEA7}" type="slidenum">
              <a:rPr lang="en-US" altLang="en-US"/>
              <a:pPr>
                <a:spcBef>
                  <a:spcPct val="0"/>
                </a:spcBef>
              </a:pPr>
              <a:t>29</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2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C3C19961-7740-487B-AA3B-0CDE8A71CAE7}" type="slidenum">
              <a:rPr lang="en-US" altLang="en-US"/>
              <a:pPr>
                <a:spcBef>
                  <a:spcPct val="0"/>
                </a:spcBef>
              </a:pPr>
              <a:t>30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2FB9F2F-DF16-4F91-A3FA-83D28FAA5557}" type="slidenum">
              <a:rPr lang="en-US" altLang="en-US"/>
              <a:pPr>
                <a:spcBef>
                  <a:spcPct val="0"/>
                </a:spcBef>
              </a:pPr>
              <a:t>31</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88F3846-A42E-411E-968E-BDB061769553}" type="slidenum">
              <a:rPr lang="en-US" altLang="en-US"/>
              <a:pPr>
                <a:spcBef>
                  <a:spcPct val="0"/>
                </a:spcBef>
              </a:pPr>
              <a:t>32</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065A1AC-C89B-420C-AE41-70395C79FB42}" type="slidenum">
              <a:rPr lang="en-US" altLang="en-US"/>
              <a:pPr>
                <a:spcBef>
                  <a:spcPct val="0"/>
                </a:spcBef>
              </a:pPr>
              <a:t>33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9B1379D-C204-4918-A461-18D330755F60}" type="slidenum">
              <a:rPr lang="en-US" altLang="en-US"/>
              <a:pPr>
                <a:spcBef>
                  <a:spcPct val="0"/>
                </a:spcBef>
              </a:pPr>
              <a:t>7</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6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0C57BF4-7A41-408E-9FDF-86EACBE810CE}" type="slidenum">
              <a:rPr lang="en-US" altLang="en-US"/>
              <a:pPr>
                <a:spcBef>
                  <a:spcPct val="0"/>
                </a:spcBef>
              </a:pPr>
              <a:t>34</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7B10F3C-8A35-4255-B8E3-9E3B5BC676D2}" type="slidenum">
              <a:rPr lang="en-US" altLang="en-US"/>
              <a:pPr>
                <a:spcBef>
                  <a:spcPct val="0"/>
                </a:spcBef>
              </a:pPr>
              <a:t>35</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8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02D87897-881C-4C5E-A6FC-118AAB8C07AB}" type="slidenum">
              <a:rPr lang="en-US" altLang="en-US"/>
              <a:pPr>
                <a:spcBef>
                  <a:spcPct val="0"/>
                </a:spcBef>
              </a:pPr>
              <a:t>37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44711DB-BDDB-4E7D-9B6E-5B0B7C0E02D1}" type="slidenum">
              <a:rPr lang="en-US" altLang="en-US"/>
              <a:pPr>
                <a:spcBef>
                  <a:spcPct val="0"/>
                </a:spcBef>
              </a:pPr>
              <a:t>38</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5D7F0F3-0BB0-4DE9-9F7B-2F1140E4E19B}" type="slidenum">
              <a:rPr lang="en-US" altLang="en-US"/>
              <a:pPr>
                <a:spcBef>
                  <a:spcPct val="0"/>
                </a:spcBef>
              </a:pPr>
              <a:t>39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9864DCF-A7E9-4EB5-86EC-85CA03785E9A}" type="slidenum">
              <a:rPr lang="en-US" altLang="en-US"/>
              <a:pPr>
                <a:spcBef>
                  <a:spcPct val="0"/>
                </a:spcBef>
              </a:pPr>
              <a:t>40</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3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5CDA5596-05B2-436B-A765-5AF36BD4D00C}" type="slidenum">
              <a:rPr lang="en-US" altLang="en-US"/>
              <a:pPr>
                <a:spcBef>
                  <a:spcPct val="0"/>
                </a:spcBef>
              </a:pPr>
              <a:t>41</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848C3F0-9FEF-4B65-82D3-565F6AE919FC}" type="slidenum">
              <a:rPr lang="en-US" altLang="en-US"/>
              <a:pPr>
                <a:spcBef>
                  <a:spcPct val="0"/>
                </a:spcBef>
              </a:pPr>
              <a:t>42</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5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F4C5CB5-07FE-48EE-890F-D0BC0F376DCA}" type="slidenum">
              <a:rPr lang="en-US" altLang="en-US"/>
              <a:pPr>
                <a:spcBef>
                  <a:spcPct val="0"/>
                </a:spcBef>
              </a:pPr>
              <a:t>43</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4D57F48-FC4C-4DA2-941A-C852221B5FE5}" type="slidenum">
              <a:rPr lang="en-US" altLang="en-US"/>
              <a:pPr>
                <a:spcBef>
                  <a:spcPct val="0"/>
                </a:spcBef>
              </a:pPr>
              <a:t>44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A1138B46-DA7C-4469-AC4B-650E896657E5}" type="slidenum">
              <a:rPr lang="en-US" altLang="en-US"/>
              <a:pPr>
                <a:spcBef>
                  <a:spcPct val="0"/>
                </a:spcBef>
              </a:pPr>
              <a:t>8</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3BF559DB-690C-49D3-9641-80A7965B6BE4}" type="slidenum">
              <a:rPr lang="en-US" altLang="en-US"/>
              <a:pPr>
                <a:spcBef>
                  <a:spcPct val="0"/>
                </a:spcBef>
              </a:pPr>
              <a:t>45</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525E0318-28F8-4A2F-AE28-BD0D156A8161}" type="slidenum">
              <a:rPr lang="en-US" altLang="en-US"/>
              <a:pPr>
                <a:spcBef>
                  <a:spcPct val="0"/>
                </a:spcBef>
              </a:pPr>
              <a:t>46</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957142B-9BF1-4C6B-85BC-D58CDAECFCB1}" type="slidenum">
              <a:rPr lang="en-US" altLang="en-US"/>
              <a:pPr>
                <a:spcBef>
                  <a:spcPct val="0"/>
                </a:spcBef>
              </a:pPr>
              <a:t>47</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71E9A15A-8CAE-4EB6-AF62-02E419ED9BAE}" type="slidenum">
              <a:rPr lang="en-US" altLang="en-US"/>
              <a:pPr>
                <a:spcBef>
                  <a:spcPct val="0"/>
                </a:spcBef>
              </a:pPr>
              <a:t>48</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1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359D8896-3C67-4E24-B894-CBBB4509CA28}" type="slidenum">
              <a:rPr lang="en-US" altLang="en-US"/>
              <a:pPr>
                <a:spcBef>
                  <a:spcPct val="0"/>
                </a:spcBef>
              </a:pPr>
              <a:t>49</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8107480-7BB4-4951-93DF-A76D9401B44C}" type="slidenum">
              <a:rPr lang="en-US" altLang="en-US"/>
              <a:pPr>
                <a:spcBef>
                  <a:spcPct val="0"/>
                </a:spcBef>
              </a:pPr>
              <a:t>50</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2E6B35AF-D5EA-438E-9152-D04CAA7B9DDB}" type="slidenum">
              <a:rPr lang="en-US" altLang="en-US"/>
              <a:pPr>
                <a:spcBef>
                  <a:spcPct val="0"/>
                </a:spcBef>
              </a:pPr>
              <a:t>51</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DA1FC54-1DF3-43EB-A37A-018529B4C187}" type="slidenum">
              <a:rPr lang="en-US" altLang="en-US"/>
              <a:pPr>
                <a:spcBef>
                  <a:spcPct val="0"/>
                </a:spcBef>
              </a:pPr>
              <a:t>52</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CC18E84-FA00-409C-A29B-9A50753C2BE3}" type="slidenum">
              <a:rPr lang="en-US" altLang="en-US"/>
              <a:pPr>
                <a:spcBef>
                  <a:spcPct val="0"/>
                </a:spcBef>
              </a:pPr>
              <a:t>53</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258A1B31-FE7D-48BB-B85E-7CC02C253C7E}" type="slidenum">
              <a:rPr lang="en-US" altLang="en-US"/>
              <a:pPr>
                <a:spcBef>
                  <a:spcPct val="0"/>
                </a:spcBef>
              </a:pPr>
              <a:t>54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54B8BDD-C06F-44E0-9E2A-6416BE69097D}" type="slidenum">
              <a:rPr lang="en-US" altLang="en-US"/>
              <a:pPr>
                <a:spcBef>
                  <a:spcPct val="0"/>
                </a:spcBef>
              </a:pPr>
              <a:t>9</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7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033AFB5-6BAF-419A-ADEB-7E2CFD211B10}" type="slidenum">
              <a:rPr lang="en-US" altLang="en-US"/>
              <a:pPr>
                <a:spcBef>
                  <a:spcPct val="0"/>
                </a:spcBef>
              </a:pPr>
              <a:t>55</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89D0DBD-56BF-4A56-84CF-11586BE81FEB}" type="slidenum">
              <a:rPr lang="en-US" altLang="en-US"/>
              <a:pPr>
                <a:spcBef>
                  <a:spcPct val="0"/>
                </a:spcBef>
              </a:pPr>
              <a:t>56</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9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FBBB564-0B2C-4597-BE3F-AA1546F89DE1}" type="slidenum">
              <a:rPr lang="en-US" altLang="en-US"/>
              <a:pPr>
                <a:spcBef>
                  <a:spcPct val="0"/>
                </a:spcBef>
              </a:pPr>
              <a:t>57</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DECAB3C-6AB8-43DE-B658-DA0A871B5D41}" type="slidenum">
              <a:rPr lang="en-US" altLang="en-US"/>
              <a:pPr>
                <a:spcBef>
                  <a:spcPct val="0"/>
                </a:spcBef>
              </a:pPr>
              <a:t>58</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1B02307-B0FC-453F-9C64-B6C403A33432}" type="slidenum">
              <a:rPr lang="en-US" altLang="en-US"/>
              <a:pPr>
                <a:spcBef>
                  <a:spcPct val="0"/>
                </a:spcBef>
              </a:pPr>
              <a:t>59</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27C7B18-82CC-441C-A8BB-C1441A4D22FC}" type="slidenum">
              <a:rPr lang="en-US" altLang="en-US"/>
              <a:pPr>
                <a:spcBef>
                  <a:spcPct val="0"/>
                </a:spcBef>
              </a:pPr>
              <a:t>60</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E560EF9-5735-49E6-890C-3CDFD33E4842}" type="slidenum">
              <a:rPr lang="en-US" altLang="en-US"/>
              <a:pPr>
                <a:spcBef>
                  <a:spcPct val="0"/>
                </a:spcBef>
              </a:pPr>
              <a:t>61</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041B2D9-CE5D-4DAE-AE42-50AA6D5441C1}" type="slidenum">
              <a:rPr lang="en-US" altLang="en-US"/>
              <a:pPr>
                <a:spcBef>
                  <a:spcPct val="0"/>
                </a:spcBef>
              </a:pPr>
              <a:t>62</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A6B30F0-9F82-4440-AA8D-8A042D912C87}" type="slidenum">
              <a:rPr lang="en-US" altLang="en-US"/>
              <a:pPr>
                <a:spcBef>
                  <a:spcPct val="0"/>
                </a:spcBef>
              </a:pPr>
              <a:t>63</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C20913DF-45A9-41AF-8A08-1360D51B84F0}" type="slidenum">
              <a:rPr lang="en-US" altLang="en-US"/>
              <a:pPr>
                <a:spcBef>
                  <a:spcPct val="0"/>
                </a:spcBef>
              </a:pPr>
              <a:t>64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F189BEFB-BC3C-453C-A14A-D70451035CEB}" type="slidenum">
              <a:rPr lang="en-US" altLang="en-US"/>
              <a:pPr>
                <a:spcBef>
                  <a:spcPct val="0"/>
                </a:spcBef>
              </a:pPr>
              <a:t>10</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B1CDC97-08CE-4C3C-9E28-33B4370F00C1}" type="slidenum">
              <a:rPr lang="en-US" altLang="en-US"/>
              <a:pPr>
                <a:spcBef>
                  <a:spcPct val="0"/>
                </a:spcBef>
              </a:pPr>
              <a:t>65</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AB13CE7-0847-44DE-A140-21B2A38241C5}" type="slidenum">
              <a:rPr lang="en-US" altLang="en-US"/>
              <a:pPr>
                <a:spcBef>
                  <a:spcPct val="0"/>
                </a:spcBef>
              </a:pPr>
              <a:t>66</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226F1C4-6E5A-423F-801F-0B129FA247D8}" type="slidenum">
              <a:rPr lang="en-US" altLang="en-US"/>
              <a:pPr>
                <a:spcBef>
                  <a:spcPct val="0"/>
                </a:spcBef>
              </a:pPr>
              <a:t>67</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0A754EBA-0059-47A8-B166-4B0E8CBDB897}" type="slidenum">
              <a:rPr lang="en-US" altLang="en-US"/>
              <a:pPr>
                <a:spcBef>
                  <a:spcPct val="0"/>
                </a:spcBef>
              </a:pPr>
              <a:t>68</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55B7190C-3141-46B7-81E6-F95660209E56}" type="slidenum">
              <a:rPr lang="en-US" altLang="en-US"/>
              <a:pPr>
                <a:spcBef>
                  <a:spcPct val="0"/>
                </a:spcBef>
              </a:pPr>
              <a:t>69</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39DC9E7-1DEB-4F7F-BA06-8CF69112196B}" type="slidenum">
              <a:rPr lang="en-US" altLang="en-US"/>
              <a:pPr>
                <a:spcBef>
                  <a:spcPct val="0"/>
                </a:spcBef>
              </a:pPr>
              <a:t>70</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Click over the correct answer</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DA5E3A0-9927-429F-9F62-AB2014ED345F}" type="slidenum">
              <a:rPr lang="en-US" altLang="en-US"/>
              <a:pPr>
                <a:spcBef>
                  <a:spcPct val="0"/>
                </a:spcBef>
              </a:pPr>
              <a:t>71</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A33955BD-825B-48F8-B1E7-2FA033EE4D1B}" type="slidenum">
              <a:rPr lang="en-US" altLang="en-US"/>
              <a:pPr>
                <a:spcBef>
                  <a:spcPct val="0"/>
                </a:spcBef>
              </a:pPr>
              <a:t>72</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0B0A4803-BE33-4BC9-8E37-6A654F895B17}" type="slidenum">
              <a:rPr lang="en-US" altLang="en-US"/>
              <a:pPr>
                <a:spcBef>
                  <a:spcPct val="0"/>
                </a:spcBef>
              </a:pPr>
              <a:t>73</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B6868D-2CA4-4A2F-895E-417EA9FB4372}" type="slidenum">
              <a:rPr lang="en-US" altLang="en-US"/>
              <a:pPr>
                <a:spcBef>
                  <a:spcPct val="0"/>
                </a:spcBef>
              </a:pPr>
              <a:t>74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A3EA368-CCB7-437D-91F4-1AFE68D2B5E0}" type="slidenum">
              <a:rPr lang="en-US" altLang="en-US"/>
              <a:pPr>
                <a:spcBef>
                  <a:spcPct val="0"/>
                </a:spcBef>
              </a:pPr>
              <a:t>11</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37941670-BD0E-4E31-ABE6-53B54261DECC}" type="slidenum">
              <a:rPr lang="en-US" altLang="en-US"/>
              <a:pPr>
                <a:spcBef>
                  <a:spcPct val="0"/>
                </a:spcBef>
              </a:pPr>
              <a:t>75</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62C98AE-39FC-48C8-A95C-2F4B20E63B9A}" type="slidenum">
              <a:rPr lang="en-US" altLang="en-US"/>
              <a:pPr>
                <a:spcBef>
                  <a:spcPct val="0"/>
                </a:spcBef>
              </a:pPr>
              <a:t>76</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9CFFCF86-275F-4ACF-87DF-EFBD0F97413A}" type="slidenum">
              <a:rPr lang="en-US" altLang="en-US"/>
              <a:pPr>
                <a:spcBef>
                  <a:spcPct val="0"/>
                </a:spcBef>
              </a:pPr>
              <a:t>77</a:t>
            </a:fld>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9043EE4-AF8F-4E58-A43D-304FB02FEDA1}" type="slidenum">
              <a:rPr lang="en-US" altLang="en-US"/>
              <a:pPr>
                <a:spcBef>
                  <a:spcPct val="0"/>
                </a:spcBef>
              </a:pPr>
              <a:t>78</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50BF1794-AA33-4A96-B25C-471059EE250B}" type="slidenum">
              <a:rPr lang="en-US" altLang="en-US"/>
              <a:pPr>
                <a:spcBef>
                  <a:spcPct val="0"/>
                </a:spcBef>
              </a:pPr>
              <a:t>79</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2EA48DAA-8AC6-4750-983F-E7A1230FEC35}" type="slidenum">
              <a:rPr lang="en-US" altLang="en-US"/>
              <a:pPr>
                <a:spcBef>
                  <a:spcPct val="0"/>
                </a:spcBef>
              </a:pPr>
              <a:t>80</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1B91111-7B29-4FDC-B905-BFB078F585FB}" type="slidenum">
              <a:rPr lang="en-US" altLang="en-US"/>
              <a:pPr>
                <a:spcBef>
                  <a:spcPct val="0"/>
                </a:spcBef>
              </a:pPr>
              <a:t>81</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673D4434-6630-472D-940A-6CF9EE29101F}" type="slidenum">
              <a:rPr lang="en-US" altLang="en-US"/>
              <a:pPr>
                <a:spcBef>
                  <a:spcPct val="0"/>
                </a:spcBef>
              </a:pPr>
              <a:t>82</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6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C1356767-B45E-4721-BC60-7454B6D67F78}" type="slidenum">
              <a:rPr lang="en-US" altLang="en-US"/>
              <a:pPr>
                <a:spcBef>
                  <a:spcPct val="0"/>
                </a:spcBef>
              </a:pPr>
              <a:t>83</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2FDF52E8-97D9-4689-8EFB-E346E3466B09}" type="slidenum">
              <a:rPr lang="en-US" altLang="en-US"/>
              <a:pPr>
                <a:spcBef>
                  <a:spcPct val="0"/>
                </a:spcBef>
              </a:pPr>
              <a:t>84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F3D3076-3A06-44DF-987A-648DBADEA71A}" type="slidenum">
              <a:rPr lang="en-US" altLang="en-US"/>
              <a:pPr>
                <a:spcBef>
                  <a:spcPct val="0"/>
                </a:spcBef>
              </a:pPr>
              <a:t>12</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20362C-5694-430D-91E6-7224E6DDCC91}" type="slidenum">
              <a:rPr lang="en-US" altLang="en-US"/>
              <a:pPr>
                <a:spcBef>
                  <a:spcPct val="0"/>
                </a:spcBef>
              </a:pPr>
              <a:t>85</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9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B050000-1506-42DF-B6A7-8EB56C8BEDDE}" type="slidenum">
              <a:rPr lang="en-US" altLang="en-US"/>
              <a:pPr>
                <a:spcBef>
                  <a:spcPct val="0"/>
                </a:spcBef>
              </a:pPr>
              <a:t>86</a:t>
            </a:fld>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6667B2A-D349-4B5B-B71A-442ABDEEB5C2}" type="slidenum">
              <a:rPr lang="en-US" altLang="en-US"/>
              <a:pPr>
                <a:spcBef>
                  <a:spcPct val="0"/>
                </a:spcBef>
              </a:pPr>
              <a:t>87</a:t>
            </a:fld>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1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CB7CF046-574B-49E4-8EFF-3565D8D5A452}" type="slidenum">
              <a:rPr lang="en-US" altLang="en-US"/>
              <a:pPr>
                <a:spcBef>
                  <a:spcPct val="0"/>
                </a:spcBef>
              </a:pPr>
              <a:t>98</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1B2E4BB-FE79-4BE2-B42C-5F3AC8497035}" type="slidenum">
              <a:rPr lang="en-US" altLang="en-US"/>
              <a:pPr>
                <a:spcBef>
                  <a:spcPct val="0"/>
                </a:spcBef>
              </a:pPr>
              <a:t>99</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3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5DAE4900-B167-439E-8FC7-5762840EE094}" type="slidenum">
              <a:rPr lang="en-US" altLang="en-US"/>
              <a:pPr>
                <a:spcBef>
                  <a:spcPct val="0"/>
                </a:spcBef>
              </a:pPr>
              <a:t>100</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AFE6F741-5609-4B7C-8D59-DA501692614C}" type="slidenum">
              <a:rPr lang="en-US" altLang="en-US"/>
              <a:pPr>
                <a:spcBef>
                  <a:spcPct val="0"/>
                </a:spcBef>
              </a:pPr>
              <a:t>101</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2EFDB4F-AE62-4B14-A096-63757C020274}" type="slidenum">
              <a:rPr lang="en-US" altLang="en-US"/>
              <a:pPr>
                <a:spcBef>
                  <a:spcPct val="0"/>
                </a:spcBef>
              </a:pPr>
              <a:t>102</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3418FF18-A200-4E6C-AB9E-87C262B9D233}" type="slidenum">
              <a:rPr lang="en-US" altLang="en-US"/>
              <a:pPr>
                <a:spcBef>
                  <a:spcPct val="0"/>
                </a:spcBef>
              </a:pPr>
              <a:t>103</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1E40757-7C27-4B63-83E0-9D67DE9E31EA}" type="slidenum">
              <a:rPr lang="en-US" altLang="en-US"/>
              <a:pPr>
                <a:spcBef>
                  <a:spcPct val="0"/>
                </a:spcBef>
              </a:pPr>
              <a:t>104</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379653D-850F-49ED-9BC6-AF06D01066AA}" type="slidenum">
              <a:rPr lang="en-US" altLang="en-US"/>
              <a:pPr>
                <a:spcBef>
                  <a:spcPct val="0"/>
                </a:spcBef>
              </a:pPr>
              <a:t>13</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A99922F-C191-4326-8117-280523C53F9E}" type="slidenum">
              <a:rPr lang="en-US" altLang="en-US"/>
              <a:pPr>
                <a:spcBef>
                  <a:spcPct val="0"/>
                </a:spcBef>
              </a:pPr>
              <a:t>105</a:t>
            </a:fld>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03A3141E-179A-4F28-B20E-0CAA6B00885E}" type="slidenum">
              <a:rPr lang="en-US" altLang="en-US"/>
              <a:pPr>
                <a:spcBef>
                  <a:spcPct val="0"/>
                </a:spcBef>
              </a:pPr>
              <a:t>106</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A2F4C20-D895-4659-A10A-6C2B55CAE6EC}" type="slidenum">
              <a:rPr lang="en-US" altLang="en-US"/>
              <a:pPr>
                <a:spcBef>
                  <a:spcPct val="0"/>
                </a:spcBef>
              </a:pPr>
              <a:t>107</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C4402BE-D9D7-4E16-9448-8A9D9AB2C058}" type="slidenum">
              <a:rPr lang="en-US" altLang="en-US"/>
              <a:pPr>
                <a:spcBef>
                  <a:spcPct val="0"/>
                </a:spcBef>
              </a:pPr>
              <a:t>108</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C9824E8-792F-4D05-8DB0-C6229DD73B95}" type="slidenum">
              <a:rPr lang="en-US" altLang="en-US"/>
              <a:pPr>
                <a:spcBef>
                  <a:spcPct val="0"/>
                </a:spcBef>
              </a:pPr>
              <a:t>109</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F5F6CC76-60A7-482A-8C53-5F8200F26546}" type="slidenum">
              <a:rPr lang="en-US" altLang="en-US"/>
              <a:pPr>
                <a:spcBef>
                  <a:spcPct val="0"/>
                </a:spcBef>
              </a:pPr>
              <a:t>110</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467C72F-BFA7-41FA-BB6A-7ADE5C759C90}" type="slidenum">
              <a:rPr lang="en-US" altLang="en-US"/>
              <a:pPr>
                <a:spcBef>
                  <a:spcPct val="0"/>
                </a:spcBef>
              </a:pPr>
              <a:t>111</a:t>
            </a:fld>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95B26C6-1D40-4BCA-A7E5-DEE212D09F48}" type="slidenum">
              <a:rPr lang="en-US" altLang="en-US"/>
              <a:pPr>
                <a:spcBef>
                  <a:spcPct val="0"/>
                </a:spcBef>
              </a:pPr>
              <a:t>112</a:t>
            </a:fld>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2F774064-4F54-44AC-A7A2-AF345E8F29D6}" type="slidenum">
              <a:rPr lang="en-US" altLang="en-US"/>
              <a:pPr>
                <a:spcBef>
                  <a:spcPct val="0"/>
                </a:spcBef>
              </a:pPr>
              <a:t>113</a:t>
            </a:fld>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7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7161AFD8-C3C7-4C84-917D-66B2DA84CF5A}" type="slidenum">
              <a:rPr lang="en-US" altLang="en-US"/>
              <a:pPr>
                <a:spcBef>
                  <a:spcPct val="0"/>
                </a:spcBef>
              </a:pPr>
              <a:t>114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C7681C-BEC4-4F30-9FD9-E8445D0385C8}" type="datetime1">
              <a:rPr lang="en-US"/>
              <a:pPr>
                <a:defRPr/>
              </a:pPr>
              <a:t>9/9/2014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325E7A-D698-42E2-BE16-33FB9836273F}" type="slidenum">
              <a:rPr lang="en-US" altLang="en-US"/>
              <a:pPr>
                <a:defRPr/>
              </a:pPr>
              <a:t>‹#›</a:t>
            </a:fld>
            <a:endParaRPr lang="en-US" altLang="en-US"/>
          </a:p>
        </p:txBody>
      </p:sp>
    </p:spTree>
    <p:extLst>
      <p:ext uri="{BB962C8B-B14F-4D97-AF65-F5344CB8AC3E}">
        <p14:creationId xmlns:p14="http://schemas.microsoft.com/office/powerpoint/2010/main" val="1251745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1A57F0-93D2-4F72-9BD9-EB37BBD2C239}" type="datetime1">
              <a:rPr lang="en-US"/>
              <a:pPr>
                <a:defRPr/>
              </a:pPr>
              <a:t>9/9/2014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0C1F40-0B8C-4764-A5AB-49CF9CB2F72E}" type="slidenum">
              <a:rPr lang="en-US" altLang="en-US"/>
              <a:pPr>
                <a:defRPr/>
              </a:pPr>
              <a:t>‹#›</a:t>
            </a:fld>
            <a:endParaRPr lang="en-US" altLang="en-US"/>
          </a:p>
        </p:txBody>
      </p:sp>
    </p:spTree>
    <p:extLst>
      <p:ext uri="{BB962C8B-B14F-4D97-AF65-F5344CB8AC3E}">
        <p14:creationId xmlns:p14="http://schemas.microsoft.com/office/powerpoint/2010/main" val="934068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B6212-ED66-4308-B801-B1EC82C6C1F0}" type="datetime1">
              <a:rPr lang="en-US"/>
              <a:pPr>
                <a:defRPr/>
              </a:pPr>
              <a:t>9/9/2014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140D5-4773-4F5B-8BB4-5ED5768C23F2}" type="slidenum">
              <a:rPr lang="en-US" altLang="en-US"/>
              <a:pPr>
                <a:defRPr/>
              </a:pPr>
              <a:t>‹#›</a:t>
            </a:fld>
            <a:endParaRPr lang="en-US" altLang="en-US"/>
          </a:p>
        </p:txBody>
      </p:sp>
    </p:spTree>
    <p:extLst>
      <p:ext uri="{BB962C8B-B14F-4D97-AF65-F5344CB8AC3E}">
        <p14:creationId xmlns:p14="http://schemas.microsoft.com/office/powerpoint/2010/main" val="46323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10F54F-F4F3-4CDB-AA1F-5B53D1CAE7ED}" type="datetime1">
              <a:rPr lang="en-US"/>
              <a:pPr>
                <a:defRPr/>
              </a:pPr>
              <a:t>9/9/2014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F126FA-9A0D-4105-9E34-724A45EF39C3}" type="slidenum">
              <a:rPr lang="en-US" altLang="en-US"/>
              <a:pPr>
                <a:defRPr/>
              </a:pPr>
              <a:t>‹#›</a:t>
            </a:fld>
            <a:endParaRPr lang="en-US" altLang="en-US"/>
          </a:p>
        </p:txBody>
      </p:sp>
    </p:spTree>
    <p:extLst>
      <p:ext uri="{BB962C8B-B14F-4D97-AF65-F5344CB8AC3E}">
        <p14:creationId xmlns:p14="http://schemas.microsoft.com/office/powerpoint/2010/main" val="284224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4D21CB0-C0C7-4409-A123-B3646D0F7F93}" type="datetime1">
              <a:rPr lang="en-US"/>
              <a:pPr>
                <a:defRPr/>
              </a:pPr>
              <a:t>9/9/2014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83FE0F-D515-42C3-8355-3852FE8A2363}" type="slidenum">
              <a:rPr lang="en-US" altLang="en-US"/>
              <a:pPr>
                <a:defRPr/>
              </a:pPr>
              <a:t>‹#›</a:t>
            </a:fld>
            <a:endParaRPr lang="en-US" altLang="en-US"/>
          </a:p>
        </p:txBody>
      </p:sp>
    </p:spTree>
    <p:extLst>
      <p:ext uri="{BB962C8B-B14F-4D97-AF65-F5344CB8AC3E}">
        <p14:creationId xmlns:p14="http://schemas.microsoft.com/office/powerpoint/2010/main" val="290328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FC84649-6827-4659-BEAF-400F552C68BE}" type="datetime1">
              <a:rPr lang="en-US"/>
              <a:pPr>
                <a:defRPr/>
              </a:pPr>
              <a:t>9/9/2014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ADDF71-A671-4ABD-82F2-612D50CFB4F3}" type="slidenum">
              <a:rPr lang="en-US" altLang="en-US"/>
              <a:pPr>
                <a:defRPr/>
              </a:pPr>
              <a:t>‹#›</a:t>
            </a:fld>
            <a:endParaRPr lang="en-US" altLang="en-US"/>
          </a:p>
        </p:txBody>
      </p:sp>
    </p:spTree>
    <p:extLst>
      <p:ext uri="{BB962C8B-B14F-4D97-AF65-F5344CB8AC3E}">
        <p14:creationId xmlns:p14="http://schemas.microsoft.com/office/powerpoint/2010/main" val="3307989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2ED31DE-0478-41A7-9B71-3A3D02957640}" type="datetime1">
              <a:rPr lang="en-US"/>
              <a:pPr>
                <a:defRPr/>
              </a:pPr>
              <a:t>9/9/2014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F98B850-3167-4BC4-AE23-4791C43AAF19}" type="slidenum">
              <a:rPr lang="en-US" altLang="en-US"/>
              <a:pPr>
                <a:defRPr/>
              </a:pPr>
              <a:t>‹#›</a:t>
            </a:fld>
            <a:endParaRPr lang="en-US" altLang="en-US"/>
          </a:p>
        </p:txBody>
      </p:sp>
    </p:spTree>
    <p:extLst>
      <p:ext uri="{BB962C8B-B14F-4D97-AF65-F5344CB8AC3E}">
        <p14:creationId xmlns:p14="http://schemas.microsoft.com/office/powerpoint/2010/main" val="59732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2B70358-ECA6-4A24-840A-EBF7AFC4316E}" type="datetime1">
              <a:rPr lang="en-US"/>
              <a:pPr>
                <a:defRPr/>
              </a:pPr>
              <a:t>9/9/2014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F5255C-D4C1-4545-8C91-BA622930337B}" type="slidenum">
              <a:rPr lang="en-US" altLang="en-US"/>
              <a:pPr>
                <a:defRPr/>
              </a:pPr>
              <a:t>‹#›</a:t>
            </a:fld>
            <a:endParaRPr lang="en-US" altLang="en-US"/>
          </a:p>
        </p:txBody>
      </p:sp>
    </p:spTree>
    <p:extLst>
      <p:ext uri="{BB962C8B-B14F-4D97-AF65-F5344CB8AC3E}">
        <p14:creationId xmlns:p14="http://schemas.microsoft.com/office/powerpoint/2010/main" val="338891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D77A5B-C0A9-4F5A-ACD5-E3E45310D6B2}" type="datetime1">
              <a:rPr lang="en-US"/>
              <a:pPr>
                <a:defRPr/>
              </a:pPr>
              <a:t>9/9/2014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DCDB37-9800-4502-BAB6-BF8406CCEBD7}" type="slidenum">
              <a:rPr lang="en-US" altLang="en-US"/>
              <a:pPr>
                <a:defRPr/>
              </a:pPr>
              <a:t>‹#›</a:t>
            </a:fld>
            <a:endParaRPr lang="en-US" altLang="en-US"/>
          </a:p>
        </p:txBody>
      </p:sp>
    </p:spTree>
    <p:extLst>
      <p:ext uri="{BB962C8B-B14F-4D97-AF65-F5344CB8AC3E}">
        <p14:creationId xmlns:p14="http://schemas.microsoft.com/office/powerpoint/2010/main" val="78906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BA443B-B663-4E06-B78D-74C5C63069BB}" type="datetime1">
              <a:rPr lang="en-US"/>
              <a:pPr>
                <a:defRPr/>
              </a:pPr>
              <a:t>9/9/2014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0B90E3-4AD7-4911-9D34-4A01CD815BC7}" type="slidenum">
              <a:rPr lang="en-US" altLang="en-US"/>
              <a:pPr>
                <a:defRPr/>
              </a:pPr>
              <a:t>‹#›</a:t>
            </a:fld>
            <a:endParaRPr lang="en-US" altLang="en-US"/>
          </a:p>
        </p:txBody>
      </p:sp>
    </p:spTree>
    <p:extLst>
      <p:ext uri="{BB962C8B-B14F-4D97-AF65-F5344CB8AC3E}">
        <p14:creationId xmlns:p14="http://schemas.microsoft.com/office/powerpoint/2010/main" val="330119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99CDCC-BD78-4562-81EF-DE7FF6FE59C8}" type="datetime1">
              <a:rPr lang="en-US"/>
              <a:pPr>
                <a:defRPr/>
              </a:pPr>
              <a:t>9/9/2014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6B0525-B6B4-470E-ABCB-A7CA5735C266}" type="slidenum">
              <a:rPr lang="en-US" altLang="en-US"/>
              <a:pPr>
                <a:defRPr/>
              </a:pPr>
              <a:t>‹#›</a:t>
            </a:fld>
            <a:endParaRPr lang="en-US" altLang="en-US"/>
          </a:p>
        </p:txBody>
      </p:sp>
    </p:spTree>
    <p:extLst>
      <p:ext uri="{BB962C8B-B14F-4D97-AF65-F5344CB8AC3E}">
        <p14:creationId xmlns:p14="http://schemas.microsoft.com/office/powerpoint/2010/main" val="154578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DCF32A1-57F5-43F0-A24B-924E423CF84A}" type="datetime1">
              <a:rPr lang="en-US"/>
              <a:pPr>
                <a:defRPr/>
              </a:pPr>
              <a:t>9/9/2014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0E30C4CC-A81E-407C-BBB8-D5CE3E1CE310}" type="slidenum">
              <a:rPr lang="en-US" altLang="en-US"/>
              <a:pPr>
                <a:defRPr/>
              </a:pPr>
              <a:t>‹#›</a:t>
            </a:fld>
            <a:endParaRPr lang="en-US" altLang="en-US"/>
          </a:p>
        </p:txBody>
      </p:sp>
      <p:pic>
        <p:nvPicPr>
          <p:cNvPr id="1031" name="Picture 7" descr="PPT_BrandingCover2012-03.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0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142.xml"/><Relationship Id="rId7" Type="http://schemas.openxmlformats.org/officeDocument/2006/relationships/image" Target="../media/image77.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86.xml"/><Relationship Id="rId5" Type="http://schemas.openxmlformats.org/officeDocument/2006/relationships/slideLayout" Target="../slideLayouts/slideLayout2.xml"/><Relationship Id="rId4" Type="http://schemas.openxmlformats.org/officeDocument/2006/relationships/tags" Target="../tags/tag143.xml"/><Relationship Id="rId9" Type="http://schemas.openxmlformats.org/officeDocument/2006/relationships/image" Target="../media/image79.png"/></Relationships>
</file>

<file path=ppt/slides/_rels/slide10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146.xml"/><Relationship Id="rId7" Type="http://schemas.openxmlformats.org/officeDocument/2006/relationships/image" Target="../media/image80.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notesSlide" Target="../notesSlides/notesSlide87.xml"/><Relationship Id="rId5" Type="http://schemas.openxmlformats.org/officeDocument/2006/relationships/slideLayout" Target="../slideLayouts/slideLayout2.xml"/><Relationship Id="rId4" Type="http://schemas.openxmlformats.org/officeDocument/2006/relationships/tags" Target="../tags/tag147.xml"/><Relationship Id="rId9"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notesSlide" Target="../notesSlides/notesSlide88.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image" Target="../media/image78.png"/><Relationship Id="rId4" Type="http://schemas.openxmlformats.org/officeDocument/2006/relationships/notesSlide" Target="../notesSlides/notesSlide89.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image" Target="../media/image22.png"/><Relationship Id="rId4" Type="http://schemas.openxmlformats.org/officeDocument/2006/relationships/notesSlide" Target="../notesSlides/notesSlide9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86.png"/><Relationship Id="rId4" Type="http://schemas.openxmlformats.org/officeDocument/2006/relationships/notesSlide" Target="../notesSlides/notesSlide9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86.png"/><Relationship Id="rId4" Type="http://schemas.openxmlformats.org/officeDocument/2006/relationships/notesSlide" Target="../notesSlides/notesSlide95.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86.png"/><Relationship Id="rId4" Type="http://schemas.openxmlformats.org/officeDocument/2006/relationships/notesSlide" Target="../notesSlides/notesSlide9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86.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8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68.xml"/><Relationship Id="rId5" Type="http://schemas.openxmlformats.org/officeDocument/2006/relationships/image" Target="../media/image47.png"/><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70.xml"/><Relationship Id="rId5" Type="http://schemas.openxmlformats.org/officeDocument/2006/relationships/comments" Target="../comments/comment4.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7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87.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6.xml"/><Relationship Id="rId5" Type="http://schemas.openxmlformats.org/officeDocument/2006/relationships/comments" Target="../comments/comment5.xml"/><Relationship Id="rId4" Type="http://schemas.openxmlformats.org/officeDocument/2006/relationships/image" Target="../media/image50.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77.xml"/><Relationship Id="rId5" Type="http://schemas.openxmlformats.org/officeDocument/2006/relationships/comments" Target="../comments/comment6.xml"/><Relationship Id="rId4" Type="http://schemas.openxmlformats.org/officeDocument/2006/relationships/image" Target="../media/image50.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78.xml"/><Relationship Id="rId5" Type="http://schemas.openxmlformats.org/officeDocument/2006/relationships/comments" Target="../comments/comment7.xml"/><Relationship Id="rId4" Type="http://schemas.openxmlformats.org/officeDocument/2006/relationships/image" Target="../media/image50.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hyperlink" Target="https://services.flhsmv.gov/MVCheckWeb/InquiryView.aspx" TargetMode="External"/><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hyperlink" Target="http://www.nisrinc.com/cmv_id/cmv_id.asp" TargetMode="External"/><Relationship Id="rId5" Type="http://schemas.openxmlformats.org/officeDocument/2006/relationships/hyperlink" Target="http://safer.fmcsa.dot.gov/CompanySnapshot.aspx" TargetMode="External"/><Relationship Id="rId4" Type="http://schemas.openxmlformats.org/officeDocument/2006/relationships/hyperlink" Target="http://flhsmv.gov/courts"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firesportal.com/Pages/Public/Home.aspx" TargetMode="External"/><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mailto:fires@appriss.com"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80.xml"/><Relationship Id="rId5" Type="http://schemas.openxmlformats.org/officeDocument/2006/relationships/image" Target="../media/image49.png"/><Relationship Id="rId4" Type="http://schemas.openxmlformats.org/officeDocument/2006/relationships/hyperlink" Target="mailto:Courtassist@flhsmv.gov"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15.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2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8.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8" Type="http://schemas.openxmlformats.org/officeDocument/2006/relationships/hyperlink" Target="mailto:courtassist@flhsmv.gov" TargetMode="External"/><Relationship Id="rId3" Type="http://schemas.openxmlformats.org/officeDocument/2006/relationships/tags" Target="../tags/tag58.xml"/><Relationship Id="rId7" Type="http://schemas.openxmlformats.org/officeDocument/2006/relationships/image" Target="../media/image35.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9.xml"/><Relationship Id="rId5" Type="http://schemas.openxmlformats.org/officeDocument/2006/relationships/slideLayout" Target="../slideLayouts/slideLayout2.xml"/><Relationship Id="rId10" Type="http://schemas.openxmlformats.org/officeDocument/2006/relationships/image" Target="../media/image36.png"/><Relationship Id="rId4" Type="http://schemas.openxmlformats.org/officeDocument/2006/relationships/tags" Target="../tags/tag59.xml"/><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39.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40.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46.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50.jpe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52.jp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54.png"/><Relationship Id="rId5" Type="http://schemas.openxmlformats.org/officeDocument/2006/relationships/hyperlink" Target="http://safer.fmcsa.dot.gov/CompanySnapshot.aspx" TargetMode="External"/><Relationship Id="rId4"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flhsmv.gov/ddl/ecrash/zipped/PrintedHSMV90010S/NarrativePrint.pdf" TargetMode="Externa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http://flhsmv.gov/ddl/ecrash/zipped/PrintedHSMV90010S/VehiclePersonPrint.pdf" TargetMode="External"/><Relationship Id="rId5" Type="http://schemas.openxmlformats.org/officeDocument/2006/relationships/hyperlink" Target="http://flhsmv.gov/ddl/ecrash/zipped/PrintedHSMV90010S/EventPrint.pdf" TargetMode="External"/><Relationship Id="rId4" Type="http://schemas.openxmlformats.org/officeDocument/2006/relationships/hyperlink" Target="http://flhsmv.gov/ddl/ecrash/CrashManualComplete.pdf"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comments" Target="../comments/comment1.xml"/><Relationship Id="rId4" Type="http://schemas.openxmlformats.org/officeDocument/2006/relationships/image" Target="../media/image57.jp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07.xml"/><Relationship Id="rId5" Type="http://schemas.openxmlformats.org/officeDocument/2006/relationships/comments" Target="../comments/comment2.xml"/><Relationship Id="rId4" Type="http://schemas.openxmlformats.org/officeDocument/2006/relationships/image" Target="../media/image57.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08.xml"/><Relationship Id="rId5" Type="http://schemas.openxmlformats.org/officeDocument/2006/relationships/comments" Target="../comments/comment3.xml"/><Relationship Id="rId4" Type="http://schemas.openxmlformats.org/officeDocument/2006/relationships/image" Target="../media/image58.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59.png"/><Relationship Id="rId4"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60.png"/><Relationship Id="rId4"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61.png"/><Relationship Id="rId4"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62.png"/><Relationship Id="rId4"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6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1.xml"/><Relationship Id="rId6" Type="http://schemas.openxmlformats.org/officeDocument/2006/relationships/hyperlink" Target="https://services.flhsmv.gov/MVCheckWeb/InquiryView.aspx" TargetMode="External"/><Relationship Id="rId5" Type="http://schemas.openxmlformats.org/officeDocument/2006/relationships/image" Target="../media/image64.jpeg"/><Relationship Id="rId4" Type="http://schemas.openxmlformats.org/officeDocument/2006/relationships/hyperlink" Target="http://www.nisrinc.com/cmv_id/cmv_id.asp" TargetMode="Externa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65.png"/><Relationship Id="rId4"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66.png"/><Relationship Id="rId4"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ontent Placeholder 4" descr="PPT_BrandingCover2012.png"/>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rcRect t="381" b="-426"/>
          <a:stretch>
            <a:fillRect/>
          </a:stretch>
        </p:blipFill>
        <p:spPr>
          <a:xfrm>
            <a:off x="-22225" y="0"/>
            <a:ext cx="9188450" cy="6889750"/>
          </a:xfrm>
        </p:spPr>
      </p:pic>
      <p:sp>
        <p:nvSpPr>
          <p:cNvPr id="2051" name="Title 1"/>
          <p:cNvSpPr>
            <a:spLocks noGrp="1"/>
          </p:cNvSpPr>
          <p:nvPr>
            <p:ph type="title"/>
          </p:nvPr>
        </p:nvSpPr>
        <p:spPr>
          <a:xfrm>
            <a:off x="-22225" y="2312988"/>
            <a:ext cx="5137150" cy="1592262"/>
          </a:xfrm>
        </p:spPr>
        <p:txBody>
          <a:bodyPr/>
          <a:lstStyle/>
          <a:p>
            <a:pPr eaLnBrk="1" hangingPunct="1"/>
            <a:r>
              <a:rPr lang="en-US" altLang="en-US" sz="3600" smtClean="0">
                <a:latin typeface="Arial" charset="0"/>
                <a:cs typeface="Arial" charset="0"/>
              </a:rPr>
              <a:t>Commercial Motor Vehicle Crash Record Reporting</a:t>
            </a:r>
          </a:p>
        </p:txBody>
      </p:sp>
      <p:sp>
        <p:nvSpPr>
          <p:cNvPr id="20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EF40ED7-73BB-4AEA-AE5A-029F8DBA5070}" type="slidenum">
              <a:rPr lang="en-US" altLang="en-US" sz="1200">
                <a:solidFill>
                  <a:srgbClr val="898989"/>
                </a:solidFill>
              </a:rPr>
              <a:pPr>
                <a:spcBef>
                  <a:spcPct val="0"/>
                </a:spcBef>
                <a:buFontTx/>
                <a:buNone/>
              </a:pPr>
              <a:t>1</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86BE189-AE73-4932-8194-66BFE6356B42}" type="slidenum">
              <a:rPr lang="en-US" altLang="en-US" sz="1200">
                <a:solidFill>
                  <a:srgbClr val="898989"/>
                </a:solidFill>
              </a:rPr>
              <a:pPr>
                <a:spcBef>
                  <a:spcPct val="0"/>
                </a:spcBef>
                <a:buFontTx/>
                <a:buNone/>
              </a:pPr>
              <a:t>10</a:t>
            </a:fld>
            <a:endParaRPr lang="en-US" altLang="en-US" sz="1200">
              <a:solidFill>
                <a:srgbClr val="898989"/>
              </a:solidFill>
            </a:endParaRPr>
          </a:p>
        </p:txBody>
      </p:sp>
      <p:sp>
        <p:nvSpPr>
          <p:cNvPr id="3" name="TextBox 2"/>
          <p:cNvSpPr txBox="1"/>
          <p:nvPr/>
        </p:nvSpPr>
        <p:spPr>
          <a:xfrm>
            <a:off x="735013" y="439738"/>
            <a:ext cx="7700962" cy="522287"/>
          </a:xfrm>
          <a:prstGeom prst="rect">
            <a:avLst/>
          </a:prstGeom>
          <a:noFill/>
        </p:spPr>
        <p:txBody>
          <a:bodyPr>
            <a:spAutoFit/>
          </a:bodyPr>
          <a:lstStyle/>
          <a:p>
            <a:pPr algn="ctr" eaLnBrk="1" hangingPunct="1">
              <a:defRPr/>
            </a:pPr>
            <a:r>
              <a:rPr lang="en-US" sz="2800" u="sng" dirty="0">
                <a:solidFill>
                  <a:schemeClr val="accent6">
                    <a:lumMod val="75000"/>
                  </a:schemeClr>
                </a:solidFill>
              </a:rPr>
              <a:t>HSMV 90010S</a:t>
            </a:r>
          </a:p>
        </p:txBody>
      </p:sp>
      <p:sp>
        <p:nvSpPr>
          <p:cNvPr id="2" name="TextBox 1"/>
          <p:cNvSpPr txBox="1"/>
          <p:nvPr/>
        </p:nvSpPr>
        <p:spPr>
          <a:xfrm>
            <a:off x="457200" y="1400175"/>
            <a:ext cx="8247063" cy="4524375"/>
          </a:xfrm>
          <a:prstGeom prst="rect">
            <a:avLst/>
          </a:prstGeom>
          <a:noFill/>
        </p:spPr>
        <p:txBody>
          <a:bodyPr>
            <a:spAutoFit/>
          </a:bodyPr>
          <a:lstStyle/>
          <a:p>
            <a:pPr eaLnBrk="1" hangingPunct="1">
              <a:defRPr/>
            </a:pPr>
            <a:r>
              <a:rPr lang="en-US" dirty="0"/>
              <a:t>A Long Form Report (HSMV 90010S) in its entirety must include a Narrative, Diagram when the following criteria are met: </a:t>
            </a:r>
          </a:p>
          <a:p>
            <a:pPr eaLnBrk="1" hangingPunct="1">
              <a:defRPr/>
            </a:pPr>
            <a:endParaRPr lang="en-US" dirty="0"/>
          </a:p>
          <a:p>
            <a:pPr marL="742950" lvl="1" indent="-285750" eaLnBrk="1" hangingPunct="1">
              <a:buFont typeface="Arial" pitchFamily="34" charset="0"/>
              <a:buChar char="•"/>
              <a:defRPr/>
            </a:pPr>
            <a:r>
              <a:rPr lang="en-US" dirty="0"/>
              <a:t>Resulted in death of, personal injury to, or any indication of complaints of pain or discomfort by any of the parties or passengers involved in the crash; </a:t>
            </a:r>
          </a:p>
          <a:p>
            <a:pPr lvl="1" eaLnBrk="1" hangingPunct="1">
              <a:defRPr/>
            </a:pPr>
            <a:endParaRPr lang="en-US" dirty="0"/>
          </a:p>
          <a:p>
            <a:pPr marL="742950" lvl="1" indent="-285750" eaLnBrk="1" hangingPunct="1">
              <a:buFont typeface="Arial" pitchFamily="34" charset="0"/>
              <a:buChar char="•"/>
              <a:defRPr/>
            </a:pPr>
            <a:r>
              <a:rPr lang="en-US" dirty="0"/>
              <a:t>Leaving the scene involving damage to attended vehicles or property (F.S. 316.061 (1)); </a:t>
            </a:r>
          </a:p>
          <a:p>
            <a:pPr lvl="1" eaLnBrk="1" hangingPunct="1">
              <a:defRPr/>
            </a:pPr>
            <a:endParaRPr lang="en-US" dirty="0"/>
          </a:p>
          <a:p>
            <a:pPr marL="742950" lvl="1" indent="-285750" eaLnBrk="1" hangingPunct="1">
              <a:buFont typeface="Arial" pitchFamily="34" charset="0"/>
              <a:buChar char="•"/>
              <a:defRPr/>
            </a:pPr>
            <a:r>
              <a:rPr lang="en-US" dirty="0"/>
              <a:t>Driving while under the influence (F.S. 316.193); </a:t>
            </a:r>
          </a:p>
          <a:p>
            <a:pPr lvl="1" eaLnBrk="1" hangingPunct="1">
              <a:defRPr/>
            </a:pPr>
            <a:endParaRPr lang="en-US" dirty="0"/>
          </a:p>
          <a:p>
            <a:pPr marL="742950" lvl="1" indent="-285750" eaLnBrk="1" hangingPunct="1">
              <a:buFont typeface="Arial" pitchFamily="34" charset="0"/>
              <a:buChar char="•"/>
              <a:defRPr/>
            </a:pPr>
            <a:r>
              <a:rPr lang="en-US" dirty="0"/>
              <a:t>Rendered a vehicle inoperable to a degree that required a wrecker to remove it from the scene of the crash; or </a:t>
            </a:r>
          </a:p>
          <a:p>
            <a:pPr lvl="1" eaLnBrk="1" hangingPunct="1">
              <a:defRPr/>
            </a:pPr>
            <a:endParaRPr lang="en-US" dirty="0"/>
          </a:p>
          <a:p>
            <a:pPr marL="742950" lvl="1" indent="-285750" eaLnBrk="1" hangingPunct="1">
              <a:buFont typeface="Arial" pitchFamily="34" charset="0"/>
              <a:buChar char="•"/>
              <a:defRPr/>
            </a:pPr>
            <a:r>
              <a:rPr lang="en-US" dirty="0"/>
              <a:t>Involved a commercial motor vehicle. </a:t>
            </a:r>
          </a:p>
        </p:txBody>
      </p:sp>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bwMode="auto">
          <a:xfrm>
            <a:off x="69135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555F170-0A32-4458-838C-9DE36D822C4F}" type="slidenum">
              <a:rPr lang="en-US" altLang="en-US" sz="1200">
                <a:solidFill>
                  <a:srgbClr val="898989"/>
                </a:solidFill>
              </a:rPr>
              <a:pPr>
                <a:spcBef>
                  <a:spcPct val="0"/>
                </a:spcBef>
                <a:buFontTx/>
                <a:buNone/>
              </a:pPr>
              <a:t>100</a:t>
            </a:fld>
            <a:endParaRPr lang="en-US" altLang="en-US" sz="1200">
              <a:solidFill>
                <a:srgbClr val="898989"/>
              </a:solidFill>
            </a:endParaRPr>
          </a:p>
        </p:txBody>
      </p:sp>
      <p:sp>
        <p:nvSpPr>
          <p:cNvPr id="5" name="TextBox 4"/>
          <p:cNvSpPr txBox="1"/>
          <p:nvPr/>
        </p:nvSpPr>
        <p:spPr>
          <a:xfrm>
            <a:off x="581025" y="1143000"/>
            <a:ext cx="7981950" cy="2586038"/>
          </a:xfrm>
          <a:prstGeom prst="rect">
            <a:avLst/>
          </a:prstGeom>
          <a:noFill/>
        </p:spPr>
        <p:txBody>
          <a:bodyPr>
            <a:spAutoFit/>
          </a:bodyPr>
          <a:lstStyle/>
          <a:p>
            <a:pPr eaLnBrk="1" hangingPunct="1">
              <a:defRPr/>
            </a:pPr>
            <a:r>
              <a:rPr lang="en-US" u="sng" dirty="0">
                <a:solidFill>
                  <a:schemeClr val="accent6">
                    <a:lumMod val="75000"/>
                  </a:schemeClr>
                </a:solidFill>
              </a:rPr>
              <a:t>Hazardous materials placard</a:t>
            </a:r>
            <a:r>
              <a:rPr lang="en-US" dirty="0"/>
              <a:t>: a sign required to be affixed to any motor vehicle transporting hazardous materials in quantities above the thresholds established by the U.S. Department of Transportation, or other authorized entity. </a:t>
            </a:r>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The placard identifies the hazard class division number, 4-digit hazardous material identification number, or the name of the hazardous material being transported.</a:t>
            </a:r>
          </a:p>
        </p:txBody>
      </p:sp>
      <p:sp>
        <p:nvSpPr>
          <p:cNvPr id="6" name="TextBox 5"/>
          <p:cNvSpPr txBox="1"/>
          <p:nvPr/>
        </p:nvSpPr>
        <p:spPr>
          <a:xfrm>
            <a:off x="581025" y="4181475"/>
            <a:ext cx="7981950" cy="923925"/>
          </a:xfrm>
          <a:prstGeom prst="rect">
            <a:avLst/>
          </a:prstGeom>
          <a:noFill/>
        </p:spPr>
        <p:txBody>
          <a:bodyPr>
            <a:spAutoFit/>
          </a:bodyPr>
          <a:lstStyle/>
          <a:p>
            <a:pPr eaLnBrk="1" hangingPunct="1">
              <a:defRPr/>
            </a:pPr>
            <a:r>
              <a:rPr lang="en-US" u="sng" dirty="0">
                <a:solidFill>
                  <a:schemeClr val="accent6">
                    <a:lumMod val="75000"/>
                  </a:schemeClr>
                </a:solidFill>
              </a:rPr>
              <a:t>Hazardous materials class number</a:t>
            </a:r>
            <a:r>
              <a:rPr lang="en-US" dirty="0"/>
              <a:t>: a one or two-digit number with a decimal in the middle. The number is critical for identifying and studying various types of hazardous materials involved in traffic crashes. </a:t>
            </a:r>
          </a:p>
        </p:txBody>
      </p:sp>
      <p:sp>
        <p:nvSpPr>
          <p:cNvPr id="7" name="TextBox 6"/>
          <p:cNvSpPr txBox="1"/>
          <p:nvPr/>
        </p:nvSpPr>
        <p:spPr>
          <a:xfrm>
            <a:off x="533400" y="395288"/>
            <a:ext cx="8077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Hazardous Materials - Definitions</a:t>
            </a: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4BAC69A-2450-4A92-9F64-F01DD1C34DDC}" type="slidenum">
              <a:rPr lang="en-US" altLang="en-US" sz="1200">
                <a:solidFill>
                  <a:srgbClr val="898989"/>
                </a:solidFill>
              </a:rPr>
              <a:pPr>
                <a:spcBef>
                  <a:spcPct val="0"/>
                </a:spcBef>
                <a:buFontTx/>
                <a:buNone/>
              </a:pPr>
              <a:t>101</a:t>
            </a:fld>
            <a:endParaRPr lang="en-US" altLang="en-US" sz="1200">
              <a:solidFill>
                <a:srgbClr val="898989"/>
              </a:solidFill>
            </a:endParaRPr>
          </a:p>
        </p:txBody>
      </p:sp>
      <p:sp>
        <p:nvSpPr>
          <p:cNvPr id="5" name="TextBox 4"/>
          <p:cNvSpPr txBox="1"/>
          <p:nvPr/>
        </p:nvSpPr>
        <p:spPr>
          <a:xfrm>
            <a:off x="533400" y="604838"/>
            <a:ext cx="8077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Nine Classes of Hazardous Materials</a:t>
            </a:r>
          </a:p>
        </p:txBody>
      </p:sp>
      <p:pic>
        <p:nvPicPr>
          <p:cNvPr id="7" name="Picture 2"/>
          <p:cNvPicPr>
            <a:picLocks noChangeAspect="1" noChangeArrowheads="1"/>
          </p:cNvPicPr>
          <p:nvPr>
            <p:custDataLst>
              <p:tags r:id="rId2"/>
            </p:custDataLst>
          </p:nvPr>
        </p:nvPicPr>
        <p:blipFill>
          <a:blip r:embed="rId7"/>
          <a:srcRect/>
          <a:stretch>
            <a:fillRect/>
          </a:stretch>
        </p:blipFill>
        <p:spPr bwMode="auto">
          <a:xfrm>
            <a:off x="596900" y="1752600"/>
            <a:ext cx="2895600" cy="228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bwMode="auto">
          <a:xfrm>
            <a:off x="573088" y="4156075"/>
            <a:ext cx="2895600"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1: Explosives</a:t>
            </a:r>
          </a:p>
        </p:txBody>
      </p:sp>
      <p:sp>
        <p:nvSpPr>
          <p:cNvPr id="9" name="TextBox 8"/>
          <p:cNvSpPr txBox="1"/>
          <p:nvPr/>
        </p:nvSpPr>
        <p:spPr bwMode="auto">
          <a:xfrm>
            <a:off x="573088" y="4579938"/>
            <a:ext cx="2895600"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dirty="0">
                <a:solidFill>
                  <a:schemeClr val="tx1"/>
                </a:solidFill>
              </a:rPr>
              <a:t>Divisions: 1.1, 1.2, 1.3, 1.4, 1.5, 1.6</a:t>
            </a:r>
          </a:p>
        </p:txBody>
      </p:sp>
      <p:pic>
        <p:nvPicPr>
          <p:cNvPr id="10" name="Picture 4"/>
          <p:cNvPicPr>
            <a:picLocks noChangeAspect="1" noChangeArrowheads="1"/>
          </p:cNvPicPr>
          <p:nvPr>
            <p:custDataLst>
              <p:tags r:id="rId3"/>
            </p:custDataLst>
          </p:nvPr>
        </p:nvPicPr>
        <p:blipFill>
          <a:blip r:embed="rId8"/>
          <a:srcRect/>
          <a:stretch>
            <a:fillRect/>
          </a:stretch>
        </p:blipFill>
        <p:spPr bwMode="auto">
          <a:xfrm>
            <a:off x="3854450" y="1752600"/>
            <a:ext cx="2241550" cy="228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bwMode="auto">
          <a:xfrm>
            <a:off x="3859213" y="4202113"/>
            <a:ext cx="2236787"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2: Gases</a:t>
            </a:r>
          </a:p>
        </p:txBody>
      </p:sp>
      <p:sp>
        <p:nvSpPr>
          <p:cNvPr id="12" name="TextBox 11"/>
          <p:cNvSpPr txBox="1"/>
          <p:nvPr/>
        </p:nvSpPr>
        <p:spPr bwMode="auto">
          <a:xfrm>
            <a:off x="3854450" y="4600575"/>
            <a:ext cx="2241550"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dirty="0">
                <a:solidFill>
                  <a:schemeClr val="tx1"/>
                </a:solidFill>
              </a:rPr>
              <a:t>Divisions: 2.1, 2.2, 2.3</a:t>
            </a:r>
          </a:p>
        </p:txBody>
      </p:sp>
      <p:pic>
        <p:nvPicPr>
          <p:cNvPr id="13" name="PPTShape_0"/>
          <p:cNvPicPr>
            <a:picLocks noChangeAspect="1" noChangeArrowheads="1"/>
          </p:cNvPicPr>
          <p:nvPr>
            <p:custDataLst>
              <p:tags r:id="rId4"/>
            </p:custDataLst>
          </p:nvPr>
        </p:nvPicPr>
        <p:blipFill>
          <a:blip r:embed="rId9"/>
          <a:srcRect/>
          <a:stretch>
            <a:fillRect/>
          </a:stretch>
        </p:blipFill>
        <p:spPr bwMode="auto">
          <a:xfrm>
            <a:off x="6411913" y="1752600"/>
            <a:ext cx="2159000" cy="228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bwMode="auto">
          <a:xfrm>
            <a:off x="6391275" y="4189413"/>
            <a:ext cx="2149475" cy="5143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3: Flammable Liquid and Combustible Liquid</a:t>
            </a:r>
          </a:p>
        </p:txBody>
      </p:sp>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99AAE93-F8D7-4B1C-992B-9F3C598BB482}" type="slidenum">
              <a:rPr lang="en-US" altLang="en-US" sz="1200">
                <a:solidFill>
                  <a:srgbClr val="898989"/>
                </a:solidFill>
              </a:rPr>
              <a:pPr>
                <a:spcBef>
                  <a:spcPct val="0"/>
                </a:spcBef>
                <a:buFontTx/>
                <a:buNone/>
              </a:pPr>
              <a:t>102</a:t>
            </a:fld>
            <a:endParaRPr lang="en-US" altLang="en-US" sz="1200">
              <a:solidFill>
                <a:srgbClr val="898989"/>
              </a:solidFill>
            </a:endParaRPr>
          </a:p>
        </p:txBody>
      </p:sp>
      <p:sp>
        <p:nvSpPr>
          <p:cNvPr id="5" name="Rectangle 4"/>
          <p:cNvSpPr/>
          <p:nvPr/>
        </p:nvSpPr>
        <p:spPr>
          <a:xfrm>
            <a:off x="457200" y="609600"/>
            <a:ext cx="8001000" cy="461963"/>
          </a:xfrm>
          <a:prstGeom prst="rect">
            <a:avLst/>
          </a:prstGeom>
        </p:spPr>
        <p:txBody>
          <a:bodyPr>
            <a:spAutoFit/>
          </a:bodyPr>
          <a:lstStyle/>
          <a:p>
            <a:pPr algn="ctr" eaLnBrk="1" hangingPunct="1">
              <a:defRPr/>
            </a:pPr>
            <a:r>
              <a:rPr lang="en-US" sz="2400" u="sng" dirty="0">
                <a:solidFill>
                  <a:schemeClr val="accent6">
                    <a:lumMod val="75000"/>
                  </a:schemeClr>
                </a:solidFill>
              </a:rPr>
              <a:t>Nine Classes of Hazardous Materials</a:t>
            </a:r>
          </a:p>
        </p:txBody>
      </p:sp>
      <p:pic>
        <p:nvPicPr>
          <p:cNvPr id="7" name="Picture 3"/>
          <p:cNvPicPr>
            <a:picLocks noChangeAspect="1" noChangeArrowheads="1"/>
          </p:cNvPicPr>
          <p:nvPr>
            <p:custDataLst>
              <p:tags r:id="rId2"/>
            </p:custDataLst>
          </p:nvPr>
        </p:nvPicPr>
        <p:blipFill>
          <a:blip r:embed="rId7"/>
          <a:srcRect/>
          <a:stretch>
            <a:fillRect/>
          </a:stretch>
        </p:blipFill>
        <p:spPr bwMode="auto">
          <a:xfrm>
            <a:off x="649288" y="1690688"/>
            <a:ext cx="2449512"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bwMode="auto">
          <a:xfrm>
            <a:off x="649288" y="3824288"/>
            <a:ext cx="2449512" cy="6477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4: Flammable Solid, Spontaneously Combustible, and Dangerous When Wet</a:t>
            </a:r>
          </a:p>
        </p:txBody>
      </p:sp>
      <p:sp>
        <p:nvSpPr>
          <p:cNvPr id="9" name="TextBox 8"/>
          <p:cNvSpPr txBox="1"/>
          <p:nvPr/>
        </p:nvSpPr>
        <p:spPr bwMode="auto">
          <a:xfrm>
            <a:off x="649288" y="4586288"/>
            <a:ext cx="2449512" cy="2778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dirty="0">
                <a:solidFill>
                  <a:schemeClr val="tx1"/>
                </a:solidFill>
              </a:rPr>
              <a:t>Divisions: 4.1, 4.2, 4.3</a:t>
            </a:r>
          </a:p>
        </p:txBody>
      </p:sp>
      <p:pic>
        <p:nvPicPr>
          <p:cNvPr id="10" name="Picture 2"/>
          <p:cNvPicPr>
            <a:picLocks noChangeAspect="1" noChangeArrowheads="1"/>
          </p:cNvPicPr>
          <p:nvPr>
            <p:custDataLst>
              <p:tags r:id="rId3"/>
            </p:custDataLst>
          </p:nvPr>
        </p:nvPicPr>
        <p:blipFill>
          <a:blip r:embed="rId8"/>
          <a:srcRect/>
          <a:stretch>
            <a:fillRect/>
          </a:stretch>
        </p:blipFill>
        <p:spPr bwMode="auto">
          <a:xfrm>
            <a:off x="3468688" y="1690688"/>
            <a:ext cx="2132012" cy="2017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bwMode="auto">
          <a:xfrm>
            <a:off x="3468688" y="3870325"/>
            <a:ext cx="2132012" cy="647700"/>
          </a:xfrm>
          <a:prstGeom prst="rect">
            <a:avLst/>
          </a:prstGeom>
        </p:spPr>
        <p:style>
          <a:lnRef idx="2">
            <a:schemeClr val="dk1"/>
          </a:lnRef>
          <a:fillRef idx="1">
            <a:schemeClr val="lt1"/>
          </a:fillRef>
          <a:effectRef idx="0">
            <a:schemeClr val="dk1"/>
          </a:effectRef>
          <a:fontRef idx="minor">
            <a:schemeClr val="dk1"/>
          </a:fontRef>
        </p:style>
        <p:txBody>
          <a:bodyPr anchor="ctr">
            <a:spAutoFit/>
          </a:bodyPr>
          <a:lstStyle/>
          <a:p>
            <a:pPr algn="ctr" eaLnBrk="1" hangingPunct="1">
              <a:defRPr/>
            </a:pPr>
            <a:r>
              <a:rPr lang="en-US" sz="1200" b="1" dirty="0">
                <a:solidFill>
                  <a:schemeClr val="tx1"/>
                </a:solidFill>
              </a:rPr>
              <a:t>Class 5: Oxidizers and Organic Peroxide</a:t>
            </a:r>
          </a:p>
          <a:p>
            <a:pPr algn="ctr" eaLnBrk="1" hangingPunct="1">
              <a:defRPr/>
            </a:pPr>
            <a:endParaRPr lang="en-US" sz="1200" b="1" dirty="0">
              <a:solidFill>
                <a:schemeClr val="tx1"/>
              </a:solidFill>
            </a:endParaRPr>
          </a:p>
        </p:txBody>
      </p:sp>
      <p:sp>
        <p:nvSpPr>
          <p:cNvPr id="12" name="TextBox 11"/>
          <p:cNvSpPr txBox="1"/>
          <p:nvPr/>
        </p:nvSpPr>
        <p:spPr bwMode="auto">
          <a:xfrm>
            <a:off x="3460750" y="4586288"/>
            <a:ext cx="2139950" cy="2778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dirty="0">
                <a:solidFill>
                  <a:schemeClr val="tx1"/>
                </a:solidFill>
              </a:rPr>
              <a:t>Divisions: 5.1, 5.2</a:t>
            </a:r>
          </a:p>
        </p:txBody>
      </p:sp>
      <p:pic>
        <p:nvPicPr>
          <p:cNvPr id="13" name="PPTShape_0"/>
          <p:cNvPicPr>
            <a:picLocks noChangeAspect="1" noChangeArrowheads="1"/>
          </p:cNvPicPr>
          <p:nvPr>
            <p:custDataLst>
              <p:tags r:id="rId4"/>
            </p:custDataLst>
          </p:nvPr>
        </p:nvPicPr>
        <p:blipFill>
          <a:blip r:embed="rId9"/>
          <a:srcRect/>
          <a:stretch>
            <a:fillRect/>
          </a:stretch>
        </p:blipFill>
        <p:spPr bwMode="auto">
          <a:xfrm>
            <a:off x="5905500" y="1687513"/>
            <a:ext cx="2589213" cy="2020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bwMode="auto">
          <a:xfrm>
            <a:off x="5905500" y="3870325"/>
            <a:ext cx="2589213" cy="831850"/>
          </a:xfrm>
          <a:prstGeom prst="rect">
            <a:avLst/>
          </a:prstGeom>
        </p:spPr>
        <p:style>
          <a:lnRef idx="2">
            <a:schemeClr val="dk1"/>
          </a:lnRef>
          <a:fillRef idx="1">
            <a:schemeClr val="lt1"/>
          </a:fillRef>
          <a:effectRef idx="0">
            <a:schemeClr val="dk1"/>
          </a:effectRef>
          <a:fontRef idx="minor">
            <a:schemeClr val="dk1"/>
          </a:fontRef>
        </p:style>
        <p:txBody>
          <a:bodyPr anchor="ctr" anchorCtr="1">
            <a:spAutoFit/>
          </a:bodyPr>
          <a:lstStyle/>
          <a:p>
            <a:pPr algn="ctr" eaLnBrk="1" hangingPunct="1">
              <a:defRPr/>
            </a:pPr>
            <a:endParaRPr lang="en-US" sz="1200" b="1" dirty="0">
              <a:solidFill>
                <a:schemeClr val="tx1"/>
              </a:solidFill>
            </a:endParaRPr>
          </a:p>
          <a:p>
            <a:pPr algn="ctr" eaLnBrk="1" hangingPunct="1">
              <a:defRPr/>
            </a:pPr>
            <a:r>
              <a:rPr lang="en-US" sz="1200" b="1" dirty="0">
                <a:solidFill>
                  <a:schemeClr val="tx1"/>
                </a:solidFill>
              </a:rPr>
              <a:t>Class 6: Poison (Toxic) and Poison Inhalation Hazard</a:t>
            </a:r>
          </a:p>
          <a:p>
            <a:pPr algn="ctr" eaLnBrk="1" hangingPunct="1">
              <a:defRPr/>
            </a:pPr>
            <a:endParaRPr lang="en-US" sz="1200" b="1"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03C3677-EAEF-4BD7-AD7A-7B6D0D966BE3}" type="slidenum">
              <a:rPr lang="en-US" altLang="en-US" sz="1200">
                <a:solidFill>
                  <a:srgbClr val="898989"/>
                </a:solidFill>
              </a:rPr>
              <a:pPr>
                <a:spcBef>
                  <a:spcPct val="0"/>
                </a:spcBef>
                <a:buFontTx/>
                <a:buNone/>
              </a:pPr>
              <a:t>103</a:t>
            </a:fld>
            <a:endParaRPr lang="en-US" altLang="en-US" sz="1200">
              <a:solidFill>
                <a:srgbClr val="898989"/>
              </a:solidFill>
            </a:endParaRPr>
          </a:p>
        </p:txBody>
      </p:sp>
      <p:sp>
        <p:nvSpPr>
          <p:cNvPr id="5" name="TextBox 4"/>
          <p:cNvSpPr txBox="1"/>
          <p:nvPr/>
        </p:nvSpPr>
        <p:spPr>
          <a:xfrm>
            <a:off x="533400" y="609600"/>
            <a:ext cx="80772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Nine Classes of Hazardous Materials</a:t>
            </a:r>
          </a:p>
        </p:txBody>
      </p:sp>
      <p:grpSp>
        <p:nvGrpSpPr>
          <p:cNvPr id="107524" name="Group 5"/>
          <p:cNvGrpSpPr>
            <a:grpSpLocks/>
          </p:cNvGrpSpPr>
          <p:nvPr>
            <p:custDataLst>
              <p:tags r:id="rId2"/>
            </p:custDataLst>
          </p:nvPr>
        </p:nvGrpSpPr>
        <p:grpSpPr bwMode="auto">
          <a:xfrm>
            <a:off x="876300" y="1906588"/>
            <a:ext cx="7391400" cy="2670175"/>
            <a:chOff x="760687" y="1826410"/>
            <a:chExt cx="7392713" cy="2669390"/>
          </a:xfrm>
        </p:grpSpPr>
        <p:pic>
          <p:nvPicPr>
            <p:cNvPr id="7" name="Picture 2"/>
            <p:cNvPicPr>
              <a:picLocks noChangeAspect="1" noChangeArrowheads="1"/>
            </p:cNvPicPr>
            <p:nvPr/>
          </p:nvPicPr>
          <p:blipFill>
            <a:blip r:embed="rId5"/>
            <a:srcRect/>
            <a:stretch>
              <a:fillRect/>
            </a:stretch>
          </p:blipFill>
          <p:spPr bwMode="auto">
            <a:xfrm>
              <a:off x="760687" y="1826410"/>
              <a:ext cx="2248299" cy="2247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60687" y="4213308"/>
              <a:ext cx="2248299" cy="27614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7: Radioactive</a:t>
              </a:r>
            </a:p>
          </p:txBody>
        </p:sp>
        <p:pic>
          <p:nvPicPr>
            <p:cNvPr id="9" name="Picture 3"/>
            <p:cNvPicPr>
              <a:picLocks noChangeAspect="1" noChangeArrowheads="1"/>
            </p:cNvPicPr>
            <p:nvPr/>
          </p:nvPicPr>
          <p:blipFill>
            <a:blip r:embed="rId6"/>
            <a:srcRect/>
            <a:stretch>
              <a:fillRect/>
            </a:stretch>
          </p:blipFill>
          <p:spPr bwMode="auto">
            <a:xfrm>
              <a:off x="3329718" y="1826410"/>
              <a:ext cx="2192727" cy="2263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3313840" y="4213308"/>
              <a:ext cx="2208605" cy="27614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8: Corrosive</a:t>
              </a:r>
            </a:p>
          </p:txBody>
        </p:sp>
        <p:pic>
          <p:nvPicPr>
            <p:cNvPr id="11" name="Picture 2"/>
            <p:cNvPicPr>
              <a:picLocks noChangeAspect="1" noChangeArrowheads="1"/>
            </p:cNvPicPr>
            <p:nvPr/>
          </p:nvPicPr>
          <p:blipFill>
            <a:blip r:embed="rId7"/>
            <a:srcRect/>
            <a:stretch>
              <a:fillRect/>
            </a:stretch>
          </p:blipFill>
          <p:spPr bwMode="auto">
            <a:xfrm>
              <a:off x="5789193" y="1826410"/>
              <a:ext cx="2364207" cy="2234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5789193" y="4218069"/>
              <a:ext cx="2364207" cy="2777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1" hangingPunct="1">
                <a:defRPr/>
              </a:pPr>
              <a:r>
                <a:rPr lang="en-US" sz="1200" b="1" dirty="0">
                  <a:solidFill>
                    <a:schemeClr val="tx1"/>
                  </a:solidFill>
                </a:rPr>
                <a:t>Class 9: Miscellaneous</a:t>
              </a:r>
            </a:p>
          </p:txBody>
        </p:sp>
      </p:gr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75E69F6-92D1-47D4-B47F-2B1E3ADD57F0}" type="slidenum">
              <a:rPr lang="en-US" altLang="en-US" sz="1200">
                <a:solidFill>
                  <a:srgbClr val="898989"/>
                </a:solidFill>
              </a:rPr>
              <a:pPr>
                <a:spcBef>
                  <a:spcPct val="0"/>
                </a:spcBef>
                <a:buFontTx/>
                <a:buNone/>
              </a:pPr>
              <a:t>104</a:t>
            </a:fld>
            <a:endParaRPr lang="en-US" altLang="en-US" sz="1200">
              <a:solidFill>
                <a:srgbClr val="898989"/>
              </a:solidFill>
            </a:endParaRPr>
          </a:p>
        </p:txBody>
      </p:sp>
      <p:sp>
        <p:nvSpPr>
          <p:cNvPr id="5" name="TextBox 4"/>
          <p:cNvSpPr txBox="1"/>
          <p:nvPr/>
        </p:nvSpPr>
        <p:spPr>
          <a:xfrm>
            <a:off x="723900" y="604838"/>
            <a:ext cx="7696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Locating the 1-Digit Class Number</a:t>
            </a:r>
          </a:p>
        </p:txBody>
      </p:sp>
      <p:sp>
        <p:nvSpPr>
          <p:cNvPr id="6" name="TextBox 5"/>
          <p:cNvSpPr txBox="1"/>
          <p:nvPr/>
        </p:nvSpPr>
        <p:spPr>
          <a:xfrm>
            <a:off x="542925" y="1736725"/>
            <a:ext cx="8058150" cy="3694113"/>
          </a:xfrm>
          <a:prstGeom prst="rect">
            <a:avLst/>
          </a:prstGeom>
          <a:noFill/>
        </p:spPr>
        <p:txBody>
          <a:bodyPr>
            <a:spAutoFit/>
          </a:bodyPr>
          <a:lstStyle/>
          <a:p>
            <a:pPr marL="285750" indent="-285750" eaLnBrk="1" hangingPunct="1">
              <a:buFont typeface="Arial" pitchFamily="34" charset="0"/>
              <a:buChar char="•"/>
              <a:defRPr/>
            </a:pPr>
            <a:r>
              <a:rPr lang="en-US" dirty="0"/>
              <a:t>The class number is located at the bottom of the hazardous material placard.</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The number may be a single-digit or two-digit number </a:t>
            </a:r>
          </a:p>
          <a:p>
            <a:pPr eaLnBrk="1" hangingPunct="1">
              <a:defRPr/>
            </a:pPr>
            <a:r>
              <a:rPr lang="en-US" dirty="0"/>
              <a:t>     with a decimal in the middle.</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Class number should also be visible on the </a:t>
            </a:r>
            <a:r>
              <a:rPr lang="en-US" u="sng" dirty="0"/>
              <a:t>required</a:t>
            </a:r>
            <a:r>
              <a:rPr lang="en-US" dirty="0"/>
              <a:t> shipping papers.</a:t>
            </a:r>
          </a:p>
          <a:p>
            <a:pPr marL="285750" indent="-285750" eaLnBrk="1" hangingPunct="1">
              <a:buFont typeface="Arial" pitchFamily="34" charset="0"/>
              <a:buChar char="•"/>
              <a:defRPr/>
            </a:pPr>
            <a:endParaRPr lang="en-US" dirty="0"/>
          </a:p>
          <a:p>
            <a:pPr marL="285750" indent="-285750" eaLnBrk="1" hangingPunct="1">
              <a:buFont typeface="Arial" pitchFamily="34" charset="0"/>
              <a:buChar char="•"/>
              <a:defRPr/>
            </a:pPr>
            <a:endParaRPr lang="en-US" dirty="0"/>
          </a:p>
          <a:p>
            <a:pPr marL="285750" indent="-285750" eaLnBrk="1" hangingPunct="1">
              <a:buFont typeface="Arial" pitchFamily="34" charset="0"/>
              <a:buChar char="•"/>
              <a:defRPr/>
            </a:pPr>
            <a:r>
              <a:rPr lang="en-US" dirty="0"/>
              <a:t>Class numbers presented with decimals, like 5.1, should be entered on the crash report as “5”</a:t>
            </a:r>
          </a:p>
        </p:txBody>
      </p:sp>
      <p:pic>
        <p:nvPicPr>
          <p:cNvPr id="7" name="Picture 4"/>
          <p:cNvPicPr>
            <a:picLocks noChangeAspect="1" noChangeArrowheads="1"/>
          </p:cNvPicPr>
          <p:nvPr>
            <p:custDataLst>
              <p:tags r:id="rId2"/>
            </p:custDataLst>
          </p:nvPr>
        </p:nvPicPr>
        <p:blipFill>
          <a:blip r:embed="rId5"/>
          <a:srcRect/>
          <a:stretch>
            <a:fillRect/>
          </a:stretch>
        </p:blipFill>
        <p:spPr bwMode="auto">
          <a:xfrm>
            <a:off x="6959600" y="2565400"/>
            <a:ext cx="1435100" cy="1363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flipV="1">
            <a:off x="6237288" y="3536950"/>
            <a:ext cx="9144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E703302-CD9A-4A44-912F-87E09139795E}" type="slidenum">
              <a:rPr lang="en-US" altLang="en-US" sz="1200">
                <a:solidFill>
                  <a:srgbClr val="898989"/>
                </a:solidFill>
              </a:rPr>
              <a:pPr>
                <a:spcBef>
                  <a:spcPct val="0"/>
                </a:spcBef>
                <a:buFontTx/>
                <a:buNone/>
              </a:pPr>
              <a:t>105</a:t>
            </a:fld>
            <a:endParaRPr lang="en-US" altLang="en-US" sz="1200">
              <a:solidFill>
                <a:srgbClr val="898989"/>
              </a:solidFill>
            </a:endParaRPr>
          </a:p>
        </p:txBody>
      </p:sp>
      <p:sp>
        <p:nvSpPr>
          <p:cNvPr id="5" name="TextBox 4"/>
          <p:cNvSpPr txBox="1"/>
          <p:nvPr/>
        </p:nvSpPr>
        <p:spPr>
          <a:xfrm>
            <a:off x="647700" y="604838"/>
            <a:ext cx="78486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4-Digit ID Number</a:t>
            </a:r>
          </a:p>
        </p:txBody>
      </p:sp>
      <p:sp>
        <p:nvSpPr>
          <p:cNvPr id="6" name="TextBox 5"/>
          <p:cNvSpPr txBox="1"/>
          <p:nvPr/>
        </p:nvSpPr>
        <p:spPr>
          <a:xfrm>
            <a:off x="581025" y="2360613"/>
            <a:ext cx="5862638" cy="2185987"/>
          </a:xfrm>
          <a:prstGeom prst="rect">
            <a:avLst/>
          </a:prstGeom>
          <a:noFill/>
        </p:spPr>
        <p:txBody>
          <a:bodyPr>
            <a:spAutoFit/>
          </a:bodyPr>
          <a:lstStyle/>
          <a:p>
            <a:pPr marL="285750" indent="-285750" eaLnBrk="1" hangingPunct="1">
              <a:buFont typeface="Arial" pitchFamily="34" charset="0"/>
              <a:buChar char="•"/>
              <a:defRPr/>
            </a:pPr>
            <a:r>
              <a:rPr lang="en-US" dirty="0"/>
              <a:t>Is commonly referred to as the ‘UN’ or ‘NA’ number.</a:t>
            </a:r>
          </a:p>
          <a:p>
            <a:pPr eaLnBrk="1" hangingPunct="1">
              <a:defRPr/>
            </a:pPr>
            <a:endParaRPr lang="en-US" dirty="0"/>
          </a:p>
          <a:p>
            <a:pPr eaLnBrk="1" hangingPunct="1">
              <a:defRPr/>
            </a:pPr>
            <a:endParaRPr lang="en-US" dirty="0"/>
          </a:p>
          <a:p>
            <a:pPr eaLnBrk="1" hangingPunct="1">
              <a:lnSpc>
                <a:spcPct val="114000"/>
              </a:lnSpc>
              <a:defRPr/>
            </a:pPr>
            <a:endParaRPr lang="en-US" dirty="0"/>
          </a:p>
          <a:p>
            <a:pPr marL="285750" indent="-285750" eaLnBrk="1" hangingPunct="1">
              <a:lnSpc>
                <a:spcPct val="114000"/>
              </a:lnSpc>
              <a:buFont typeface="Arial" pitchFamily="34" charset="0"/>
              <a:buChar char="•"/>
              <a:defRPr/>
            </a:pPr>
            <a:r>
              <a:rPr lang="en-US" dirty="0"/>
              <a:t>On cargo tanks the hazardous materials ID number may also be found on an orange panel adjacent to the placard.</a:t>
            </a:r>
          </a:p>
        </p:txBody>
      </p:sp>
      <p:pic>
        <p:nvPicPr>
          <p:cNvPr id="7" name="Picture 6"/>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6715347" y="3195645"/>
            <a:ext cx="1780953" cy="1533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552D88B-8F87-415E-9CFD-E0928AF604D4}" type="slidenum">
              <a:rPr lang="en-US" altLang="en-US" sz="1200">
                <a:solidFill>
                  <a:srgbClr val="898989"/>
                </a:solidFill>
              </a:rPr>
              <a:pPr>
                <a:spcBef>
                  <a:spcPct val="0"/>
                </a:spcBef>
                <a:buFontTx/>
                <a:buNone/>
              </a:pPr>
              <a:t>106</a:t>
            </a:fld>
            <a:endParaRPr lang="en-US" altLang="en-US" sz="1200">
              <a:solidFill>
                <a:srgbClr val="898989"/>
              </a:solidFill>
            </a:endParaRPr>
          </a:p>
        </p:txBody>
      </p:sp>
      <p:sp>
        <p:nvSpPr>
          <p:cNvPr id="5" name="TextBox 4"/>
          <p:cNvSpPr txBox="1"/>
          <p:nvPr/>
        </p:nvSpPr>
        <p:spPr>
          <a:xfrm>
            <a:off x="762000" y="381000"/>
            <a:ext cx="76200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Frequently Asked Questions</a:t>
            </a:r>
          </a:p>
        </p:txBody>
      </p:sp>
      <p:sp>
        <p:nvSpPr>
          <p:cNvPr id="6" name="TextBox 5"/>
          <p:cNvSpPr txBox="1"/>
          <p:nvPr/>
        </p:nvSpPr>
        <p:spPr>
          <a:xfrm>
            <a:off x="685800" y="1371600"/>
            <a:ext cx="7772400" cy="2032000"/>
          </a:xfrm>
          <a:prstGeom prst="rect">
            <a:avLst/>
          </a:prstGeom>
          <a:noFill/>
        </p:spPr>
        <p:txBody>
          <a:bodyPr>
            <a:spAutoFit/>
          </a:bodyPr>
          <a:lstStyle/>
          <a:p>
            <a:pPr eaLnBrk="1" hangingPunct="1">
              <a:defRPr/>
            </a:pPr>
            <a:r>
              <a:rPr lang="en-US" dirty="0">
                <a:solidFill>
                  <a:schemeClr val="accent6">
                    <a:lumMod val="75000"/>
                  </a:schemeClr>
                </a:solidFill>
              </a:rPr>
              <a:t>What is meant by ‘hazardous material released’?</a:t>
            </a:r>
          </a:p>
          <a:p>
            <a:pPr eaLnBrk="1" hangingPunct="1">
              <a:defRPr/>
            </a:pPr>
            <a:endParaRPr lang="en-US" u="sng" dirty="0"/>
          </a:p>
          <a:p>
            <a:pPr marL="742950" lvl="1" indent="-285750" eaLnBrk="1" hangingPunct="1">
              <a:buFont typeface="Arial" pitchFamily="34" charset="0"/>
              <a:buChar char="•"/>
              <a:defRPr/>
            </a:pPr>
            <a:r>
              <a:rPr lang="en-US" u="sng" dirty="0"/>
              <a:t>Hazardous materials released</a:t>
            </a:r>
            <a:r>
              <a:rPr lang="en-US" dirty="0"/>
              <a:t>: any material </a:t>
            </a:r>
            <a:r>
              <a:rPr lang="en-US" b="1" dirty="0"/>
              <a:t>other than fuel or oil carried by the vehicle for its own use </a:t>
            </a:r>
            <a:r>
              <a:rPr lang="en-US" dirty="0"/>
              <a:t>should be considered cargo.  Fuel or oil carried by the vehicle for it’s own use is NOT considered cargo and should NOT be reported as ‘hazardous materials released’ on the crash report. </a:t>
            </a:r>
          </a:p>
        </p:txBody>
      </p:sp>
      <p:sp>
        <p:nvSpPr>
          <p:cNvPr id="7" name="TextBox 6"/>
          <p:cNvSpPr txBox="1"/>
          <p:nvPr/>
        </p:nvSpPr>
        <p:spPr>
          <a:xfrm>
            <a:off x="685800" y="3683000"/>
            <a:ext cx="7772400" cy="1755775"/>
          </a:xfrm>
          <a:prstGeom prst="rect">
            <a:avLst/>
          </a:prstGeom>
          <a:noFill/>
        </p:spPr>
        <p:txBody>
          <a:bodyPr>
            <a:spAutoFit/>
          </a:bodyPr>
          <a:lstStyle/>
          <a:p>
            <a:pPr eaLnBrk="1" hangingPunct="1">
              <a:defRPr/>
            </a:pPr>
            <a:r>
              <a:rPr lang="en-US" dirty="0">
                <a:solidFill>
                  <a:schemeClr val="accent6">
                    <a:lumMod val="75000"/>
                  </a:schemeClr>
                </a:solidFill>
              </a:rPr>
              <a:t>How do you report a crash involving cargo carrying multiple hazardous materials cargo?</a:t>
            </a:r>
          </a:p>
          <a:p>
            <a:pPr eaLnBrk="1" hangingPunct="1">
              <a:defRPr/>
            </a:pPr>
            <a:endParaRPr lang="en-US" dirty="0">
              <a:solidFill>
                <a:schemeClr val="tx2">
                  <a:lumMod val="40000"/>
                  <a:lumOff val="60000"/>
                </a:schemeClr>
              </a:solidFill>
            </a:endParaRPr>
          </a:p>
          <a:p>
            <a:pPr marL="742950" lvl="1" indent="-285750" eaLnBrk="1" hangingPunct="1">
              <a:buFont typeface="Arial" pitchFamily="34" charset="0"/>
              <a:buChar char="•"/>
              <a:defRPr/>
            </a:pPr>
            <a:r>
              <a:rPr lang="en-US" dirty="0"/>
              <a:t>If more than one hazardous material is being transported, record the information for the highest quantity of hazardous material transported. </a:t>
            </a:r>
          </a:p>
        </p:txBody>
      </p:sp>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bwMode="auto">
          <a:xfrm>
            <a:off x="690403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A2DD3B0-1B4B-440C-B6FD-3A127BCE5055}" type="slidenum">
              <a:rPr lang="en-US" altLang="en-US" sz="1200">
                <a:solidFill>
                  <a:srgbClr val="898989"/>
                </a:solidFill>
              </a:rPr>
              <a:pPr>
                <a:spcBef>
                  <a:spcPct val="0"/>
                </a:spcBef>
                <a:buFontTx/>
                <a:buNone/>
              </a:pPr>
              <a:t>107</a:t>
            </a:fld>
            <a:endParaRPr lang="en-US" altLang="en-US" sz="1200">
              <a:solidFill>
                <a:srgbClr val="898989"/>
              </a:solidFill>
            </a:endParaRPr>
          </a:p>
        </p:txBody>
      </p:sp>
      <p:sp>
        <p:nvSpPr>
          <p:cNvPr id="5" name="TextBox 4"/>
          <p:cNvSpPr txBox="1"/>
          <p:nvPr/>
        </p:nvSpPr>
        <p:spPr>
          <a:xfrm>
            <a:off x="838200" y="604838"/>
            <a:ext cx="74676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Bulk Packages [Hazardous Materials]</a:t>
            </a:r>
          </a:p>
        </p:txBody>
      </p:sp>
      <p:sp>
        <p:nvSpPr>
          <p:cNvPr id="6" name="TextBox 5"/>
          <p:cNvSpPr txBox="1"/>
          <p:nvPr/>
        </p:nvSpPr>
        <p:spPr>
          <a:xfrm>
            <a:off x="571500" y="1730375"/>
            <a:ext cx="8001000" cy="2308225"/>
          </a:xfrm>
          <a:prstGeom prst="rect">
            <a:avLst/>
          </a:prstGeom>
          <a:noFill/>
        </p:spPr>
        <p:txBody>
          <a:bodyPr>
            <a:spAutoFit/>
          </a:bodyPr>
          <a:lstStyle/>
          <a:p>
            <a:pPr eaLnBrk="1" hangingPunct="1">
              <a:defRPr/>
            </a:pPr>
            <a:r>
              <a:rPr lang="en-US" u="sng" dirty="0">
                <a:solidFill>
                  <a:schemeClr val="accent6">
                    <a:lumMod val="75000"/>
                  </a:schemeClr>
                </a:solidFill>
              </a:rPr>
              <a:t>Bulk package</a:t>
            </a:r>
            <a:r>
              <a:rPr lang="en-US" dirty="0"/>
              <a:t>: a package with no immediate form of containment</a:t>
            </a:r>
          </a:p>
          <a:p>
            <a:pPr eaLnBrk="1" hangingPunct="1">
              <a:defRPr/>
            </a:pPr>
            <a:endParaRPr lang="en-US" dirty="0"/>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Bulk packages must be placarded unless cleaned and purged.</a:t>
            </a:r>
          </a:p>
          <a:p>
            <a:pPr marL="742950" lvl="1" indent="-285750" eaLnBrk="1" hangingPunct="1">
              <a:buFont typeface="Arial" pitchFamily="34" charset="0"/>
              <a:buChar char="•"/>
              <a:defRPr/>
            </a:pPr>
            <a:endParaRPr lang="en-US" dirty="0"/>
          </a:p>
          <a:p>
            <a:pPr marL="742950" lvl="1" indent="-285750" eaLnBrk="1" hangingPunct="1">
              <a:buFont typeface="Arial" pitchFamily="34" charset="0"/>
              <a:buChar char="•"/>
              <a:defRPr/>
            </a:pPr>
            <a:r>
              <a:rPr lang="en-US" dirty="0"/>
              <a:t>A gas container that is empty, but has not been cleaned or purged, must remain placarded.</a:t>
            </a:r>
          </a:p>
        </p:txBody>
      </p:sp>
      <p:sp>
        <p:nvSpPr>
          <p:cNvPr id="111621" name="TextBox 6"/>
          <p:cNvSpPr txBox="1">
            <a:spLocks noChangeArrowheads="1"/>
          </p:cNvSpPr>
          <p:nvPr/>
        </p:nvSpPr>
        <p:spPr bwMode="auto">
          <a:xfrm>
            <a:off x="800100" y="4410075"/>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defRPr>
            </a:lvl1pPr>
            <a:lvl2pPr marL="5143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 typeface="Arial" charset="0"/>
              <a:buChar char="•"/>
            </a:pPr>
            <a:r>
              <a:rPr lang="en-US" altLang="en-US" sz="1800">
                <a:latin typeface="Arial" charset="0"/>
              </a:rPr>
              <a:t>For containers with bulk packages inside, if the required ID# marking on the bulk package is not visible, the transport vehicle must be marked on each side and each end.</a:t>
            </a:r>
          </a:p>
        </p:txBody>
      </p:sp>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2"/>
          </p:nvPr>
        </p:nvSpPr>
        <p:spPr bwMode="auto">
          <a:xfrm>
            <a:off x="69135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48377BF-B8A3-4981-95F8-493E48C371D0}" type="slidenum">
              <a:rPr lang="en-US" altLang="en-US" sz="1200">
                <a:solidFill>
                  <a:srgbClr val="898989"/>
                </a:solidFill>
              </a:rPr>
              <a:pPr>
                <a:spcBef>
                  <a:spcPct val="0"/>
                </a:spcBef>
                <a:buFontTx/>
                <a:buNone/>
              </a:pPr>
              <a:t>108</a:t>
            </a:fld>
            <a:endParaRPr lang="en-US" altLang="en-US" sz="1200">
              <a:solidFill>
                <a:srgbClr val="898989"/>
              </a:solidFill>
            </a:endParaRPr>
          </a:p>
        </p:txBody>
      </p:sp>
      <p:sp>
        <p:nvSpPr>
          <p:cNvPr id="110595" name="TextBox 4"/>
          <p:cNvSpPr txBox="1">
            <a:spLocks noChangeArrowheads="1"/>
          </p:cNvSpPr>
          <p:nvPr/>
        </p:nvSpPr>
        <p:spPr bwMode="auto">
          <a:xfrm>
            <a:off x="685800" y="1817688"/>
            <a:ext cx="7772400" cy="2800350"/>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US" altLang="en-US" sz="4400" dirty="0" smtClean="0">
              <a:latin typeface="Arial" charset="0"/>
            </a:endParaRPr>
          </a:p>
          <a:p>
            <a:pPr algn="ctr" eaLnBrk="1" hangingPunct="1">
              <a:spcBef>
                <a:spcPct val="0"/>
              </a:spcBef>
              <a:buFontTx/>
              <a:buNone/>
              <a:defRPr/>
            </a:pPr>
            <a:r>
              <a:rPr lang="en-US" altLang="en-US" sz="4400" dirty="0" smtClean="0">
                <a:latin typeface="Arial" charset="0"/>
              </a:rPr>
              <a:t>Harmful Events/ Sequence of Events</a:t>
            </a:r>
          </a:p>
          <a:p>
            <a:pPr algn="ctr" eaLnBrk="1" hangingPunct="1">
              <a:spcBef>
                <a:spcPct val="0"/>
              </a:spcBef>
              <a:buFontTx/>
              <a:buNone/>
              <a:defRPr/>
            </a:pPr>
            <a:endParaRPr lang="en-US" altLang="en-US" sz="4400" dirty="0" smtClean="0">
              <a:latin typeface="Arial" charset="0"/>
            </a:endParaRP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2EE1B9F-3B61-46FA-9BF8-33E0202F1691}" type="slidenum">
              <a:rPr lang="en-US" altLang="en-US" sz="1200">
                <a:solidFill>
                  <a:srgbClr val="898989"/>
                </a:solidFill>
              </a:rPr>
              <a:pPr>
                <a:spcBef>
                  <a:spcPct val="0"/>
                </a:spcBef>
                <a:buFontTx/>
                <a:buNone/>
              </a:pPr>
              <a:t>109</a:t>
            </a:fld>
            <a:endParaRPr lang="en-US" altLang="en-US" sz="1200">
              <a:solidFill>
                <a:srgbClr val="898989"/>
              </a:solidFill>
            </a:endParaRPr>
          </a:p>
        </p:txBody>
      </p:sp>
      <p:sp>
        <p:nvSpPr>
          <p:cNvPr id="5" name="TextBox 4"/>
          <p:cNvSpPr txBox="1"/>
          <p:nvPr/>
        </p:nvSpPr>
        <p:spPr>
          <a:xfrm>
            <a:off x="609600" y="571500"/>
            <a:ext cx="7924800" cy="4679950"/>
          </a:xfrm>
          <a:prstGeom prst="rect">
            <a:avLst/>
          </a:prstGeom>
          <a:noFill/>
        </p:spPr>
        <p:txBody>
          <a:bodyPr>
            <a:spAutoFit/>
          </a:bodyPr>
          <a:lstStyle/>
          <a:p>
            <a:pPr eaLnBrk="1" hangingPunct="1">
              <a:defRPr/>
            </a:pPr>
            <a:r>
              <a:rPr lang="en-US" sz="2000" u="sng" dirty="0">
                <a:solidFill>
                  <a:schemeClr val="accent6">
                    <a:lumMod val="75000"/>
                  </a:schemeClr>
                </a:solidFill>
              </a:rPr>
              <a:t>Harmful event</a:t>
            </a:r>
            <a:r>
              <a:rPr lang="en-US" dirty="0">
                <a:solidFill>
                  <a:schemeClr val="tx2">
                    <a:lumMod val="40000"/>
                    <a:lumOff val="60000"/>
                  </a:schemeClr>
                </a:solidFill>
              </a:rPr>
              <a:t>: </a:t>
            </a:r>
            <a:r>
              <a:rPr lang="en-US" dirty="0"/>
              <a:t>an occurrence of bodily injury or damage.</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Exclusions:</a:t>
            </a:r>
          </a:p>
          <a:p>
            <a:pPr eaLnBrk="1" hangingPunct="1">
              <a:defRPr/>
            </a:pPr>
            <a:endParaRPr lang="en-US" dirty="0"/>
          </a:p>
          <a:p>
            <a:pPr marL="742950" lvl="1" indent="-285750" eaLnBrk="1" hangingPunct="1">
              <a:lnSpc>
                <a:spcPct val="115000"/>
              </a:lnSpc>
              <a:buFont typeface="Arial" pitchFamily="34" charset="0"/>
              <a:buChar char="•"/>
              <a:defRPr/>
            </a:pPr>
            <a:r>
              <a:rPr lang="en-US" dirty="0"/>
              <a:t>Injury or damage resulting when a driver dies or loses consciousness because of a disease condition such as a stroke, heart attack, diabetic coma, or epileptic seizure.</a:t>
            </a:r>
          </a:p>
        </p:txBody>
      </p:sp>
      <p:grpSp>
        <p:nvGrpSpPr>
          <p:cNvPr id="113668" name="Group 5"/>
          <p:cNvGrpSpPr>
            <a:grpSpLocks/>
          </p:cNvGrpSpPr>
          <p:nvPr>
            <p:custDataLst>
              <p:tags r:id="rId2"/>
            </p:custDataLst>
          </p:nvPr>
        </p:nvGrpSpPr>
        <p:grpSpPr bwMode="auto">
          <a:xfrm>
            <a:off x="341313" y="1249363"/>
            <a:ext cx="8496300" cy="2081212"/>
            <a:chOff x="323850" y="1452740"/>
            <a:chExt cx="8496300" cy="2081623"/>
          </a:xfrm>
        </p:grpSpPr>
        <p:pic>
          <p:nvPicPr>
            <p:cNvPr id="1136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52740"/>
              <a:ext cx="8496300" cy="20816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3352800" y="1452740"/>
              <a:ext cx="5448300" cy="366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3019425" y="3191395"/>
              <a:ext cx="5762625" cy="342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323850" y="3407338"/>
              <a:ext cx="1390650" cy="114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0362671-78B9-4524-AFA5-062AEA69284B}" type="slidenum">
              <a:rPr lang="en-US" altLang="en-US" sz="1200">
                <a:solidFill>
                  <a:srgbClr val="898989"/>
                </a:solidFill>
              </a:rPr>
              <a:pPr>
                <a:spcBef>
                  <a:spcPct val="0"/>
                </a:spcBef>
                <a:buFontTx/>
                <a:buNone/>
              </a:pPr>
              <a:t>11</a:t>
            </a:fld>
            <a:endParaRPr lang="en-US" altLang="en-US" sz="1200">
              <a:solidFill>
                <a:srgbClr val="898989"/>
              </a:solidFill>
            </a:endParaRPr>
          </a:p>
        </p:txBody>
      </p:sp>
      <p:sp>
        <p:nvSpPr>
          <p:cNvPr id="3" name="TextBox 2"/>
          <p:cNvSpPr txBox="1"/>
          <p:nvPr/>
        </p:nvSpPr>
        <p:spPr>
          <a:xfrm>
            <a:off x="735013" y="439738"/>
            <a:ext cx="7700962" cy="522287"/>
          </a:xfrm>
          <a:prstGeom prst="rect">
            <a:avLst/>
          </a:prstGeom>
          <a:noFill/>
        </p:spPr>
        <p:txBody>
          <a:bodyPr>
            <a:spAutoFit/>
          </a:bodyPr>
          <a:lstStyle/>
          <a:p>
            <a:pPr algn="ctr" eaLnBrk="1" hangingPunct="1">
              <a:defRPr/>
            </a:pPr>
            <a:r>
              <a:rPr lang="en-US" sz="2800" u="sng" dirty="0">
                <a:solidFill>
                  <a:schemeClr val="accent6">
                    <a:lumMod val="75000"/>
                  </a:schemeClr>
                </a:solidFill>
              </a:rPr>
              <a:t>HSMV 90010S</a:t>
            </a:r>
          </a:p>
        </p:txBody>
      </p:sp>
      <p:sp>
        <p:nvSpPr>
          <p:cNvPr id="13316" name="TextBox 1"/>
          <p:cNvSpPr txBox="1">
            <a:spLocks noChangeArrowheads="1"/>
          </p:cNvSpPr>
          <p:nvPr/>
        </p:nvSpPr>
        <p:spPr bwMode="auto">
          <a:xfrm>
            <a:off x="3416300" y="1447800"/>
            <a:ext cx="510540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4000"/>
              </a:lnSpc>
              <a:spcBef>
                <a:spcPct val="0"/>
              </a:spcBef>
              <a:buFont typeface="Arial" charset="0"/>
              <a:buNone/>
            </a:pPr>
            <a:r>
              <a:rPr lang="en-US" altLang="en-US" sz="1800">
                <a:latin typeface="Arial" charset="0"/>
              </a:rPr>
              <a:t>The Short Form Report designation is used to report other types of traffic crashes. If form HSMV 90010S is used as a Short Form Report, a diagram and narrative are not required, otherwise a Long and Short Form Report have the same requirements. </a:t>
            </a:r>
          </a:p>
        </p:txBody>
      </p:sp>
      <p:sp>
        <p:nvSpPr>
          <p:cNvPr id="13317" name="TextBox 4"/>
          <p:cNvSpPr txBox="1">
            <a:spLocks noChangeArrowheads="1"/>
          </p:cNvSpPr>
          <p:nvPr/>
        </p:nvSpPr>
        <p:spPr bwMode="auto">
          <a:xfrm>
            <a:off x="3416300" y="3729038"/>
            <a:ext cx="4989513"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4000"/>
              </a:lnSpc>
              <a:spcBef>
                <a:spcPct val="0"/>
              </a:spcBef>
              <a:buFont typeface="Arial" charset="0"/>
              <a:buNone/>
            </a:pPr>
            <a:r>
              <a:rPr lang="en-US" altLang="en-US" sz="1800">
                <a:latin typeface="Arial" charset="0"/>
              </a:rPr>
              <a:t>Short Form Reports, as of July 1, 2012, must be submitted to the Department. </a:t>
            </a:r>
          </a:p>
          <a:p>
            <a:pPr eaLnBrk="1" hangingPunct="1">
              <a:lnSpc>
                <a:spcPct val="114000"/>
              </a:lnSpc>
              <a:spcBef>
                <a:spcPct val="0"/>
              </a:spcBef>
              <a:buFont typeface="Arial" charset="0"/>
              <a:buNone/>
            </a:pPr>
            <a:endParaRPr lang="en-US" altLang="en-US" sz="1800">
              <a:latin typeface="Arial" charset="0"/>
            </a:endParaRPr>
          </a:p>
          <a:p>
            <a:pPr eaLnBrk="1" hangingPunct="1">
              <a:lnSpc>
                <a:spcPct val="114000"/>
              </a:lnSpc>
              <a:spcBef>
                <a:spcPct val="0"/>
              </a:spcBef>
              <a:buFont typeface="Arial" charset="0"/>
              <a:buNone/>
            </a:pPr>
            <a:r>
              <a:rPr lang="en-US" altLang="en-US" sz="1800">
                <a:latin typeface="Arial" charset="0"/>
              </a:rPr>
              <a:t>The investigating agency may retain a copy. </a:t>
            </a:r>
          </a:p>
        </p:txBody>
      </p:sp>
      <p:pic>
        <p:nvPicPr>
          <p:cNvPr id="133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138" y="773113"/>
            <a:ext cx="2452687"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4C775FE-02C4-4AEE-80D2-92784E674616}" type="slidenum">
              <a:rPr lang="en-US" altLang="en-US" sz="1200">
                <a:solidFill>
                  <a:srgbClr val="898989"/>
                </a:solidFill>
              </a:rPr>
              <a:pPr>
                <a:spcBef>
                  <a:spcPct val="0"/>
                </a:spcBef>
                <a:buFontTx/>
                <a:buNone/>
              </a:pPr>
              <a:t>110</a:t>
            </a:fld>
            <a:endParaRPr lang="en-US" altLang="en-US" sz="1200">
              <a:solidFill>
                <a:srgbClr val="898989"/>
              </a:solidFill>
            </a:endParaRPr>
          </a:p>
        </p:txBody>
      </p:sp>
      <p:sp>
        <p:nvSpPr>
          <p:cNvPr id="5" name="TextBox 4"/>
          <p:cNvSpPr txBox="1"/>
          <p:nvPr/>
        </p:nvSpPr>
        <p:spPr>
          <a:xfrm>
            <a:off x="952500" y="457200"/>
            <a:ext cx="72390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FL Sequence of Events</a:t>
            </a:r>
          </a:p>
        </p:txBody>
      </p:sp>
      <p:sp>
        <p:nvSpPr>
          <p:cNvPr id="6" name="TextBox 5"/>
          <p:cNvSpPr txBox="1"/>
          <p:nvPr/>
        </p:nvSpPr>
        <p:spPr>
          <a:xfrm>
            <a:off x="428625" y="3414713"/>
            <a:ext cx="7981950" cy="2308225"/>
          </a:xfrm>
          <a:prstGeom prst="rect">
            <a:avLst/>
          </a:prstGeom>
          <a:noFill/>
        </p:spPr>
        <p:txBody>
          <a:bodyPr>
            <a:spAutoFit/>
          </a:bodyPr>
          <a:lstStyle/>
          <a:p>
            <a:pPr marL="285750" indent="-285750" eaLnBrk="1" hangingPunct="1">
              <a:buFont typeface="Arial" pitchFamily="34" charset="0"/>
              <a:buChar char="•"/>
              <a:defRPr/>
            </a:pPr>
            <a:r>
              <a:rPr lang="en-US" dirty="0"/>
              <a:t>Sequence of events captures harmful events and non-harmful events for each involved traffic unit.</a:t>
            </a:r>
          </a:p>
          <a:p>
            <a:pPr eaLnBrk="1" hangingPunct="1">
              <a:defRPr/>
            </a:pPr>
            <a:endParaRPr lang="en-US" dirty="0"/>
          </a:p>
          <a:p>
            <a:pPr marL="742950" lvl="1" indent="-285750" eaLnBrk="1" hangingPunct="1">
              <a:buFont typeface="Arial" pitchFamily="34" charset="0"/>
              <a:buChar char="•"/>
              <a:defRPr/>
            </a:pPr>
            <a:r>
              <a:rPr lang="en-US" dirty="0"/>
              <a:t>Non-collision events (codes 1-9 and 40-46)</a:t>
            </a:r>
          </a:p>
          <a:p>
            <a:pPr lvl="1" eaLnBrk="1" hangingPunct="1">
              <a:defRPr/>
            </a:pPr>
            <a:endParaRPr lang="en-US" dirty="0"/>
          </a:p>
          <a:p>
            <a:pPr marL="742950" lvl="1" indent="-285750" eaLnBrk="1" hangingPunct="1">
              <a:buFont typeface="Arial" pitchFamily="34" charset="0"/>
              <a:buChar char="•"/>
              <a:defRPr/>
            </a:pPr>
            <a:r>
              <a:rPr lang="en-US" dirty="0"/>
              <a:t>Collision with non-fixed objects (codes 10-18)</a:t>
            </a:r>
          </a:p>
          <a:p>
            <a:pPr marL="742950" lvl="1" indent="-285750" eaLnBrk="1" hangingPunct="1">
              <a:buFont typeface="Arial" pitchFamily="34" charset="0"/>
              <a:buChar char="•"/>
              <a:defRPr/>
            </a:pPr>
            <a:endParaRPr lang="en-US" dirty="0"/>
          </a:p>
          <a:p>
            <a:pPr marL="742950" lvl="1" indent="-285750" eaLnBrk="1" hangingPunct="1">
              <a:buFont typeface="Arial" pitchFamily="34" charset="0"/>
              <a:buChar char="•"/>
              <a:defRPr/>
            </a:pPr>
            <a:r>
              <a:rPr lang="en-US" dirty="0"/>
              <a:t>Collision with fixed object (codes 19-39)</a:t>
            </a:r>
          </a:p>
        </p:txBody>
      </p:sp>
      <p:grpSp>
        <p:nvGrpSpPr>
          <p:cNvPr id="114693" name="Group 5"/>
          <p:cNvGrpSpPr>
            <a:grpSpLocks/>
          </p:cNvGrpSpPr>
          <p:nvPr>
            <p:custDataLst>
              <p:tags r:id="rId2"/>
            </p:custDataLst>
          </p:nvPr>
        </p:nvGrpSpPr>
        <p:grpSpPr bwMode="auto">
          <a:xfrm>
            <a:off x="341313" y="1239838"/>
            <a:ext cx="8496300" cy="2081212"/>
            <a:chOff x="323850" y="1452740"/>
            <a:chExt cx="8496300" cy="2081623"/>
          </a:xfrm>
        </p:grpSpPr>
        <p:pic>
          <p:nvPicPr>
            <p:cNvPr id="1146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452740"/>
              <a:ext cx="8496300" cy="20816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352800" y="1452740"/>
              <a:ext cx="5448300" cy="366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3019425" y="3191395"/>
              <a:ext cx="5762625" cy="3429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323850" y="3407338"/>
              <a:ext cx="1390650" cy="114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DDA8A57-CCE7-4314-B883-F80B711E4A50}" type="slidenum">
              <a:rPr lang="en-US" altLang="en-US" sz="1200">
                <a:solidFill>
                  <a:srgbClr val="898989"/>
                </a:solidFill>
              </a:rPr>
              <a:pPr>
                <a:spcBef>
                  <a:spcPct val="0"/>
                </a:spcBef>
                <a:buFontTx/>
                <a:buNone/>
              </a:pPr>
              <a:t>111</a:t>
            </a:fld>
            <a:endParaRPr lang="en-US" altLang="en-US" sz="1200">
              <a:solidFill>
                <a:srgbClr val="898989"/>
              </a:solidFill>
            </a:endParaRPr>
          </a:p>
        </p:txBody>
      </p:sp>
      <p:sp>
        <p:nvSpPr>
          <p:cNvPr id="5" name="TextBox 4"/>
          <p:cNvSpPr txBox="1"/>
          <p:nvPr/>
        </p:nvSpPr>
        <p:spPr>
          <a:xfrm>
            <a:off x="952500" y="447675"/>
            <a:ext cx="72390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Non-Collision Codes</a:t>
            </a:r>
          </a:p>
        </p:txBody>
      </p:sp>
      <p:grpSp>
        <p:nvGrpSpPr>
          <p:cNvPr id="115716" name="Group 5"/>
          <p:cNvGrpSpPr>
            <a:grpSpLocks/>
          </p:cNvGrpSpPr>
          <p:nvPr>
            <p:custDataLst>
              <p:tags r:id="rId2"/>
            </p:custDataLst>
          </p:nvPr>
        </p:nvGrpSpPr>
        <p:grpSpPr bwMode="auto">
          <a:xfrm>
            <a:off x="381000" y="871538"/>
            <a:ext cx="6305550" cy="4818062"/>
            <a:chOff x="381000" y="871478"/>
            <a:chExt cx="7982607" cy="4817447"/>
          </a:xfrm>
        </p:grpSpPr>
        <p:sp>
          <p:nvSpPr>
            <p:cNvPr id="115720" name="TextBox 6"/>
            <p:cNvSpPr txBox="1">
              <a:spLocks noChangeArrowheads="1"/>
            </p:cNvSpPr>
            <p:nvPr/>
          </p:nvSpPr>
          <p:spPr bwMode="auto">
            <a:xfrm>
              <a:off x="381000" y="871478"/>
              <a:ext cx="798260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800100" indent="-34290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a:p>
              <a:pPr lvl="1" eaLnBrk="1" hangingPunct="1">
                <a:spcBef>
                  <a:spcPct val="0"/>
                </a:spcBef>
                <a:buFontTx/>
                <a:buAutoNum type="arabicPeriod"/>
              </a:pPr>
              <a:r>
                <a:rPr lang="en-US" altLang="en-US" sz="1800">
                  <a:latin typeface="Arial" charset="0"/>
                </a:rPr>
                <a:t>Overturn/Rollover</a:t>
              </a:r>
            </a:p>
            <a:p>
              <a:pPr lvl="1" eaLnBrk="1" hangingPunct="1">
                <a:spcBef>
                  <a:spcPct val="0"/>
                </a:spcBef>
                <a:buFontTx/>
                <a:buAutoNum type="arabicPeriod"/>
              </a:pPr>
              <a:r>
                <a:rPr lang="en-US" altLang="en-US" sz="1800">
                  <a:latin typeface="Arial" charset="0"/>
                </a:rPr>
                <a:t>Fire/Explosion</a:t>
              </a:r>
            </a:p>
            <a:p>
              <a:pPr lvl="1" eaLnBrk="1" hangingPunct="1">
                <a:spcBef>
                  <a:spcPct val="0"/>
                </a:spcBef>
                <a:buFontTx/>
                <a:buAutoNum type="arabicPeriod"/>
              </a:pPr>
              <a:r>
                <a:rPr lang="en-US" altLang="en-US" sz="1800">
                  <a:latin typeface="Arial" charset="0"/>
                </a:rPr>
                <a:t>Immersion</a:t>
              </a:r>
            </a:p>
            <a:p>
              <a:pPr lvl="1" eaLnBrk="1" hangingPunct="1">
                <a:spcBef>
                  <a:spcPct val="0"/>
                </a:spcBef>
                <a:buFontTx/>
                <a:buAutoNum type="arabicPeriod"/>
              </a:pPr>
              <a:r>
                <a:rPr lang="en-US" altLang="en-US" sz="1800">
                  <a:latin typeface="Arial" charset="0"/>
                </a:rPr>
                <a:t>Jackknife</a:t>
              </a:r>
            </a:p>
            <a:p>
              <a:pPr lvl="1" eaLnBrk="1" hangingPunct="1">
                <a:spcBef>
                  <a:spcPct val="0"/>
                </a:spcBef>
                <a:buFontTx/>
                <a:buAutoNum type="arabicPeriod"/>
              </a:pPr>
              <a:r>
                <a:rPr lang="en-US" altLang="en-US" sz="1800">
                  <a:latin typeface="Arial" charset="0"/>
                </a:rPr>
                <a:t>Cargo/Equipment Loss or Shift</a:t>
              </a:r>
            </a:p>
            <a:p>
              <a:pPr lvl="1" eaLnBrk="1" hangingPunct="1">
                <a:spcBef>
                  <a:spcPct val="0"/>
                </a:spcBef>
                <a:buFontTx/>
                <a:buAutoNum type="arabicPeriod"/>
              </a:pPr>
              <a:r>
                <a:rPr lang="en-US" altLang="en-US" sz="1800">
                  <a:latin typeface="Arial" charset="0"/>
                </a:rPr>
                <a:t>Fell/Jumped from Motor Vehicle</a:t>
              </a:r>
            </a:p>
            <a:p>
              <a:pPr lvl="1" eaLnBrk="1" hangingPunct="1">
                <a:spcBef>
                  <a:spcPct val="0"/>
                </a:spcBef>
                <a:buFontTx/>
                <a:buAutoNum type="arabicPeriod"/>
              </a:pPr>
              <a:r>
                <a:rPr lang="en-US" altLang="en-US" sz="1800">
                  <a:latin typeface="Arial" charset="0"/>
                </a:rPr>
                <a:t>Thrown or Falling Object</a:t>
              </a:r>
            </a:p>
            <a:p>
              <a:pPr lvl="1" eaLnBrk="1" hangingPunct="1">
                <a:spcBef>
                  <a:spcPct val="0"/>
                </a:spcBef>
                <a:buFontTx/>
                <a:buAutoNum type="arabicPeriod"/>
              </a:pPr>
              <a:r>
                <a:rPr lang="en-US" altLang="en-US" sz="1800">
                  <a:latin typeface="Arial" charset="0"/>
                </a:rPr>
                <a:t>Ran into Water/Canal</a:t>
              </a:r>
            </a:p>
            <a:p>
              <a:pPr lvl="1" eaLnBrk="1" hangingPunct="1">
                <a:spcBef>
                  <a:spcPct val="0"/>
                </a:spcBef>
                <a:buFontTx/>
                <a:buAutoNum type="arabicPeriod"/>
              </a:pPr>
              <a:r>
                <a:rPr lang="en-US" altLang="en-US" sz="1800">
                  <a:latin typeface="Arial" charset="0"/>
                </a:rPr>
                <a:t>Other Non-collision</a:t>
              </a:r>
            </a:p>
          </p:txBody>
        </p:sp>
        <p:sp>
          <p:nvSpPr>
            <p:cNvPr id="115721" name="TextBox 7"/>
            <p:cNvSpPr txBox="1">
              <a:spLocks noChangeArrowheads="1"/>
            </p:cNvSpPr>
            <p:nvPr/>
          </p:nvSpPr>
          <p:spPr bwMode="auto">
            <a:xfrm>
              <a:off x="381000" y="3657600"/>
              <a:ext cx="798260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       40. Equipment Failure (blown tire, brake failure, etc.)</a:t>
              </a:r>
            </a:p>
            <a:p>
              <a:pPr eaLnBrk="1" hangingPunct="1">
                <a:spcBef>
                  <a:spcPct val="0"/>
                </a:spcBef>
                <a:buFontTx/>
                <a:buNone/>
              </a:pPr>
              <a:r>
                <a:rPr lang="en-US" altLang="en-US" sz="1800">
                  <a:latin typeface="Arial" charset="0"/>
                </a:rPr>
                <a:t>       41. Separation of Units</a:t>
              </a:r>
            </a:p>
            <a:p>
              <a:pPr eaLnBrk="1" hangingPunct="1">
                <a:spcBef>
                  <a:spcPct val="0"/>
                </a:spcBef>
                <a:buFontTx/>
                <a:buNone/>
              </a:pPr>
              <a:r>
                <a:rPr lang="en-US" altLang="en-US" sz="1800">
                  <a:latin typeface="Arial" charset="0"/>
                </a:rPr>
                <a:t>       42. Ran Off Roadway, Right</a:t>
              </a:r>
            </a:p>
            <a:p>
              <a:pPr eaLnBrk="1" hangingPunct="1">
                <a:spcBef>
                  <a:spcPct val="0"/>
                </a:spcBef>
                <a:buFontTx/>
                <a:buNone/>
              </a:pPr>
              <a:r>
                <a:rPr lang="en-US" altLang="en-US" sz="1800">
                  <a:latin typeface="Arial" charset="0"/>
                </a:rPr>
                <a:t>       43. Ran Off Roadway, Left</a:t>
              </a:r>
            </a:p>
            <a:p>
              <a:pPr eaLnBrk="1" hangingPunct="1">
                <a:spcBef>
                  <a:spcPct val="0"/>
                </a:spcBef>
                <a:buFontTx/>
                <a:buNone/>
              </a:pPr>
              <a:r>
                <a:rPr lang="en-US" altLang="en-US" sz="1800">
                  <a:latin typeface="Arial" charset="0"/>
                </a:rPr>
                <a:t>       44. Cross Median</a:t>
              </a:r>
            </a:p>
            <a:p>
              <a:pPr eaLnBrk="1" hangingPunct="1">
                <a:spcBef>
                  <a:spcPct val="0"/>
                </a:spcBef>
                <a:buFontTx/>
                <a:buNone/>
              </a:pPr>
              <a:r>
                <a:rPr lang="en-US" altLang="en-US" sz="1800">
                  <a:latin typeface="Arial" charset="0"/>
                </a:rPr>
                <a:t>       45. Cross Centerline</a:t>
              </a:r>
            </a:p>
            <a:p>
              <a:pPr eaLnBrk="1" hangingPunct="1">
                <a:spcBef>
                  <a:spcPct val="0"/>
                </a:spcBef>
                <a:buFontTx/>
                <a:buNone/>
              </a:pPr>
              <a:r>
                <a:rPr lang="en-US" altLang="en-US" sz="1800">
                  <a:latin typeface="Arial" charset="0"/>
                </a:rPr>
                <a:t>       46. Downhill Runaway</a:t>
              </a:r>
            </a:p>
          </p:txBody>
        </p:sp>
      </p:grpSp>
      <p:pic>
        <p:nvPicPr>
          <p:cNvPr id="115717" name="Picture 4"/>
          <p:cNvPicPr>
            <a:picLocks noChangeAspect="1" noChangeArrowheads="1"/>
          </p:cNvPicPr>
          <p:nvPr/>
        </p:nvPicPr>
        <p:blipFill>
          <a:blip r:embed="rId5">
            <a:extLst>
              <a:ext uri="{28A0092B-C50C-407E-A947-70E740481C1C}">
                <a14:useLocalDpi xmlns:a14="http://schemas.microsoft.com/office/drawing/2010/main" val="0"/>
              </a:ext>
            </a:extLst>
          </a:blip>
          <a:srcRect r="63660"/>
          <a:stretch>
            <a:fillRect/>
          </a:stretch>
        </p:blipFill>
        <p:spPr bwMode="auto">
          <a:xfrm>
            <a:off x="5494338" y="1239838"/>
            <a:ext cx="3087687" cy="2081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5718" name="TextBox 1"/>
          <p:cNvSpPr txBox="1">
            <a:spLocks noChangeArrowheads="1"/>
          </p:cNvSpPr>
          <p:nvPr/>
        </p:nvSpPr>
        <p:spPr bwMode="auto">
          <a:xfrm>
            <a:off x="5381625" y="3251200"/>
            <a:ext cx="13890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115719" name="TextBox 13"/>
          <p:cNvSpPr txBox="1">
            <a:spLocks noChangeArrowheads="1"/>
          </p:cNvSpPr>
          <p:nvPr/>
        </p:nvSpPr>
        <p:spPr bwMode="auto">
          <a:xfrm rot="5400000">
            <a:off x="8089106" y="2844007"/>
            <a:ext cx="58578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8C40944-30D5-47B9-9EB6-63438F3D16F1}" type="slidenum">
              <a:rPr lang="en-US" altLang="en-US" sz="1200">
                <a:solidFill>
                  <a:srgbClr val="898989"/>
                </a:solidFill>
              </a:rPr>
              <a:pPr>
                <a:spcBef>
                  <a:spcPct val="0"/>
                </a:spcBef>
                <a:buFontTx/>
                <a:buNone/>
              </a:pPr>
              <a:t>112</a:t>
            </a:fld>
            <a:endParaRPr lang="en-US" altLang="en-US" sz="1200">
              <a:solidFill>
                <a:srgbClr val="898989"/>
              </a:solidFill>
            </a:endParaRPr>
          </a:p>
        </p:txBody>
      </p:sp>
      <p:sp>
        <p:nvSpPr>
          <p:cNvPr id="5" name="TextBox 4"/>
          <p:cNvSpPr txBox="1"/>
          <p:nvPr/>
        </p:nvSpPr>
        <p:spPr>
          <a:xfrm>
            <a:off x="723900" y="381000"/>
            <a:ext cx="76962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Examples: Non-Collision Crashes</a:t>
            </a:r>
          </a:p>
        </p:txBody>
      </p:sp>
      <p:sp>
        <p:nvSpPr>
          <p:cNvPr id="6" name="TextBox 5"/>
          <p:cNvSpPr txBox="1"/>
          <p:nvPr/>
        </p:nvSpPr>
        <p:spPr>
          <a:xfrm>
            <a:off x="647700" y="1600200"/>
            <a:ext cx="7848600" cy="1631950"/>
          </a:xfrm>
          <a:prstGeom prst="rect">
            <a:avLst/>
          </a:prstGeom>
          <a:noFill/>
        </p:spPr>
        <p:txBody>
          <a:bodyPr>
            <a:spAutoFit/>
          </a:bodyPr>
          <a:lstStyle/>
          <a:p>
            <a:pPr marL="285750" indent="-285750" eaLnBrk="1" hangingPunct="1">
              <a:lnSpc>
                <a:spcPct val="113000"/>
              </a:lnSpc>
              <a:buFont typeface="Arial" pitchFamily="34" charset="0"/>
              <a:buChar char="•"/>
              <a:defRPr/>
            </a:pPr>
            <a:r>
              <a:rPr lang="en-US" dirty="0"/>
              <a:t>A vehicle overturns 90 degrees or more on its side or end-over-end.</a:t>
            </a:r>
          </a:p>
          <a:p>
            <a:pPr eaLnBrk="1" hangingPunct="1">
              <a:lnSpc>
                <a:spcPct val="113000"/>
              </a:lnSpc>
              <a:defRPr/>
            </a:pPr>
            <a:endParaRPr lang="en-US" dirty="0"/>
          </a:p>
          <a:p>
            <a:pPr marL="742950" lvl="1" indent="-285750" eaLnBrk="1" hangingPunct="1">
              <a:lnSpc>
                <a:spcPct val="113000"/>
              </a:lnSpc>
              <a:buFont typeface="Arial" pitchFamily="34" charset="0"/>
              <a:buChar char="•"/>
              <a:defRPr/>
            </a:pPr>
            <a:r>
              <a:rPr lang="en-US" b="1" dirty="0"/>
              <a:t>Example: </a:t>
            </a:r>
            <a:r>
              <a:rPr lang="en-US" dirty="0"/>
              <a:t>A 12-person church van slips sideways on a loose shoulder and flips on its passenger side on the right roadside injuring the occupants.</a:t>
            </a:r>
          </a:p>
        </p:txBody>
      </p:sp>
      <p:sp>
        <p:nvSpPr>
          <p:cNvPr id="7" name="TextBox 6"/>
          <p:cNvSpPr txBox="1"/>
          <p:nvPr/>
        </p:nvSpPr>
        <p:spPr>
          <a:xfrm>
            <a:off x="533400" y="3752850"/>
            <a:ext cx="8077200" cy="1631950"/>
          </a:xfrm>
          <a:prstGeom prst="rect">
            <a:avLst/>
          </a:prstGeom>
          <a:noFill/>
        </p:spPr>
        <p:txBody>
          <a:bodyPr>
            <a:spAutoFit/>
          </a:bodyPr>
          <a:lstStyle/>
          <a:p>
            <a:pPr marL="285750" indent="-285750" eaLnBrk="1" hangingPunct="1">
              <a:lnSpc>
                <a:spcPct val="113000"/>
              </a:lnSpc>
              <a:buFont typeface="Arial" pitchFamily="34" charset="0"/>
              <a:buChar char="•"/>
              <a:defRPr/>
            </a:pPr>
            <a:r>
              <a:rPr lang="en-US" dirty="0"/>
              <a:t>Injury or damage from a moving part of a vehicle in-transport; objects falling from, or in, a vehicle in-transport.</a:t>
            </a:r>
          </a:p>
          <a:p>
            <a:pPr eaLnBrk="1" hangingPunct="1">
              <a:lnSpc>
                <a:spcPct val="113000"/>
              </a:lnSpc>
              <a:defRPr/>
            </a:pPr>
            <a:endParaRPr lang="en-US" dirty="0"/>
          </a:p>
          <a:p>
            <a:pPr marL="742950" lvl="1" indent="-285750" eaLnBrk="1" hangingPunct="1">
              <a:lnSpc>
                <a:spcPct val="113000"/>
              </a:lnSpc>
              <a:buFont typeface="Arial" pitchFamily="34" charset="0"/>
              <a:buChar char="•"/>
              <a:defRPr/>
            </a:pPr>
            <a:r>
              <a:rPr lang="en-US" b="1" dirty="0"/>
              <a:t>Example: </a:t>
            </a:r>
            <a:r>
              <a:rPr lang="en-US" dirty="0"/>
              <a:t>A stake truck hauling lumber stops abruptly causing the lumber to slide into the cab, striking and injuring a passenger.</a:t>
            </a:r>
          </a:p>
        </p:txBody>
      </p:sp>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2"/>
          </p:nvPr>
        </p:nvSpPr>
        <p:spPr bwMode="auto">
          <a:xfrm>
            <a:off x="69024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BEBA729-A4C4-46B7-9815-F422C4F807DE}" type="slidenum">
              <a:rPr lang="en-US" altLang="en-US" sz="1200">
                <a:solidFill>
                  <a:srgbClr val="898989"/>
                </a:solidFill>
              </a:rPr>
              <a:pPr>
                <a:spcBef>
                  <a:spcPct val="0"/>
                </a:spcBef>
                <a:buFontTx/>
                <a:buNone/>
              </a:pPr>
              <a:t>113</a:t>
            </a:fld>
            <a:endParaRPr lang="en-US" altLang="en-US" sz="1200">
              <a:solidFill>
                <a:srgbClr val="898989"/>
              </a:solidFill>
            </a:endParaRPr>
          </a:p>
        </p:txBody>
      </p:sp>
      <p:sp>
        <p:nvSpPr>
          <p:cNvPr id="5" name="Rectangle 4"/>
          <p:cNvSpPr/>
          <p:nvPr/>
        </p:nvSpPr>
        <p:spPr>
          <a:xfrm>
            <a:off x="2362200" y="609600"/>
            <a:ext cx="4619625" cy="461963"/>
          </a:xfrm>
          <a:prstGeom prst="rect">
            <a:avLst/>
          </a:prstGeom>
        </p:spPr>
        <p:txBody>
          <a:bodyPr wrap="none">
            <a:spAutoFit/>
          </a:bodyPr>
          <a:lstStyle/>
          <a:p>
            <a:pPr eaLnBrk="1" hangingPunct="1">
              <a:defRPr/>
            </a:pPr>
            <a:r>
              <a:rPr lang="en-US" sz="2400" u="sng" dirty="0">
                <a:solidFill>
                  <a:schemeClr val="accent6">
                    <a:lumMod val="75000"/>
                  </a:schemeClr>
                </a:solidFill>
              </a:rPr>
              <a:t>Collision with Non-Fixed Object</a:t>
            </a:r>
          </a:p>
        </p:txBody>
      </p:sp>
      <p:sp>
        <p:nvSpPr>
          <p:cNvPr id="117764" name="TextBox 5"/>
          <p:cNvSpPr txBox="1">
            <a:spLocks noChangeArrowheads="1"/>
          </p:cNvSpPr>
          <p:nvPr/>
        </p:nvSpPr>
        <p:spPr bwMode="auto">
          <a:xfrm>
            <a:off x="647700" y="1847850"/>
            <a:ext cx="78486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10. Pedestrian</a:t>
            </a:r>
          </a:p>
          <a:p>
            <a:pPr eaLnBrk="1" hangingPunct="1">
              <a:spcBef>
                <a:spcPct val="0"/>
              </a:spcBef>
              <a:buFontTx/>
              <a:buNone/>
            </a:pPr>
            <a:r>
              <a:rPr lang="en-US" altLang="en-US" sz="1800">
                <a:latin typeface="Arial" charset="0"/>
              </a:rPr>
              <a:t>11. Pedalcycle</a:t>
            </a:r>
          </a:p>
          <a:p>
            <a:pPr eaLnBrk="1" hangingPunct="1">
              <a:spcBef>
                <a:spcPct val="0"/>
              </a:spcBef>
              <a:buFontTx/>
              <a:buNone/>
            </a:pPr>
            <a:r>
              <a:rPr lang="en-US" altLang="en-US" sz="1800">
                <a:latin typeface="Arial" charset="0"/>
              </a:rPr>
              <a:t>12. Railway Vehicle (train, engine)</a:t>
            </a:r>
          </a:p>
          <a:p>
            <a:pPr eaLnBrk="1" hangingPunct="1">
              <a:spcBef>
                <a:spcPct val="0"/>
              </a:spcBef>
              <a:buFontTx/>
              <a:buNone/>
            </a:pPr>
            <a:r>
              <a:rPr lang="en-US" altLang="en-US" sz="1800">
                <a:latin typeface="Arial" charset="0"/>
              </a:rPr>
              <a:t>13. Animal</a:t>
            </a:r>
          </a:p>
          <a:p>
            <a:pPr eaLnBrk="1" hangingPunct="1">
              <a:spcBef>
                <a:spcPct val="0"/>
              </a:spcBef>
              <a:buFontTx/>
              <a:buNone/>
            </a:pPr>
            <a:r>
              <a:rPr lang="en-US" altLang="en-US" sz="1800">
                <a:latin typeface="Arial" charset="0"/>
              </a:rPr>
              <a:t>14. Motor Vehicle in Transport</a:t>
            </a:r>
          </a:p>
          <a:p>
            <a:pPr eaLnBrk="1" hangingPunct="1">
              <a:spcBef>
                <a:spcPct val="0"/>
              </a:spcBef>
              <a:buFontTx/>
              <a:buNone/>
            </a:pPr>
            <a:r>
              <a:rPr lang="en-US" altLang="en-US" sz="1800">
                <a:latin typeface="Arial" charset="0"/>
              </a:rPr>
              <a:t>15. Parked Motor Vehicle</a:t>
            </a:r>
          </a:p>
          <a:p>
            <a:pPr eaLnBrk="1" hangingPunct="1">
              <a:spcBef>
                <a:spcPct val="0"/>
              </a:spcBef>
              <a:buFontTx/>
              <a:buNone/>
            </a:pPr>
            <a:r>
              <a:rPr lang="en-US" altLang="en-US" sz="1800">
                <a:latin typeface="Arial" charset="0"/>
              </a:rPr>
              <a:t>16. Work Zone/Maintenance Equipment</a:t>
            </a:r>
          </a:p>
          <a:p>
            <a:pPr eaLnBrk="1" hangingPunct="1">
              <a:spcBef>
                <a:spcPct val="0"/>
              </a:spcBef>
              <a:buFontTx/>
              <a:buNone/>
            </a:pPr>
            <a:r>
              <a:rPr lang="en-US" altLang="en-US" sz="1800">
                <a:latin typeface="Arial" charset="0"/>
              </a:rPr>
              <a:t>17. Struck by Falling Shifting Cargo or Anything Set in Motion by Motor </a:t>
            </a:r>
          </a:p>
          <a:p>
            <a:pPr eaLnBrk="1" hangingPunct="1">
              <a:spcBef>
                <a:spcPct val="0"/>
              </a:spcBef>
              <a:buFontTx/>
              <a:buNone/>
            </a:pPr>
            <a:r>
              <a:rPr lang="en-US" altLang="en-US" sz="1800">
                <a:latin typeface="Arial" charset="0"/>
              </a:rPr>
              <a:t>      Vehicle</a:t>
            </a:r>
          </a:p>
          <a:p>
            <a:pPr eaLnBrk="1" hangingPunct="1">
              <a:spcBef>
                <a:spcPct val="0"/>
              </a:spcBef>
              <a:buFontTx/>
              <a:buNone/>
            </a:pPr>
            <a:r>
              <a:rPr lang="en-US" altLang="en-US" sz="1800">
                <a:latin typeface="Arial" charset="0"/>
              </a:rPr>
              <a:t>18. Other Non-Fixed Object</a:t>
            </a:r>
          </a:p>
        </p:txBody>
      </p:sp>
      <p:pic>
        <p:nvPicPr>
          <p:cNvPr id="117765" name="Picture 4"/>
          <p:cNvPicPr>
            <a:picLocks noChangeAspect="1" noChangeArrowheads="1"/>
          </p:cNvPicPr>
          <p:nvPr/>
        </p:nvPicPr>
        <p:blipFill>
          <a:blip r:embed="rId4">
            <a:extLst>
              <a:ext uri="{28A0092B-C50C-407E-A947-70E740481C1C}">
                <a14:useLocalDpi xmlns:a14="http://schemas.microsoft.com/office/drawing/2010/main" val="0"/>
              </a:ext>
            </a:extLst>
          </a:blip>
          <a:srcRect l="37688" t="16782" r="39331" b="14569"/>
          <a:stretch>
            <a:fillRect/>
          </a:stretch>
        </p:blipFill>
        <p:spPr bwMode="auto">
          <a:xfrm>
            <a:off x="5543550" y="1762125"/>
            <a:ext cx="2074863" cy="1517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078AB4F-C57A-476F-9AF8-57014BB83159}" type="slidenum">
              <a:rPr lang="en-US" altLang="en-US" sz="1200">
                <a:solidFill>
                  <a:srgbClr val="898989"/>
                </a:solidFill>
              </a:rPr>
              <a:pPr>
                <a:spcBef>
                  <a:spcPct val="0"/>
                </a:spcBef>
                <a:buFontTx/>
                <a:buNone/>
              </a:pPr>
              <a:t>114</a:t>
            </a:fld>
            <a:endParaRPr lang="en-US" altLang="en-US" sz="1200">
              <a:solidFill>
                <a:srgbClr val="898989"/>
              </a:solidFill>
            </a:endParaRPr>
          </a:p>
        </p:txBody>
      </p:sp>
      <p:sp>
        <p:nvSpPr>
          <p:cNvPr id="5" name="TextBox 4"/>
          <p:cNvSpPr txBox="1"/>
          <p:nvPr/>
        </p:nvSpPr>
        <p:spPr>
          <a:xfrm>
            <a:off x="876300" y="609600"/>
            <a:ext cx="7391400" cy="461963"/>
          </a:xfrm>
          <a:prstGeom prst="rect">
            <a:avLst/>
          </a:prstGeom>
          <a:noFill/>
        </p:spPr>
        <p:txBody>
          <a:bodyPr anchor="ctr">
            <a:spAutoFit/>
          </a:bodyPr>
          <a:lstStyle/>
          <a:p>
            <a:pPr algn="ctr" eaLnBrk="1" hangingPunct="1">
              <a:defRPr/>
            </a:pPr>
            <a:r>
              <a:rPr lang="en-US" sz="2400" u="sng" dirty="0">
                <a:solidFill>
                  <a:schemeClr val="accent6">
                    <a:lumMod val="75000"/>
                  </a:schemeClr>
                </a:solidFill>
              </a:rPr>
              <a:t>Examples: Collision with Non-Fixed Object</a:t>
            </a:r>
          </a:p>
        </p:txBody>
      </p:sp>
      <p:sp>
        <p:nvSpPr>
          <p:cNvPr id="6" name="TextBox 5"/>
          <p:cNvSpPr txBox="1"/>
          <p:nvPr/>
        </p:nvSpPr>
        <p:spPr>
          <a:xfrm>
            <a:off x="647700" y="1674813"/>
            <a:ext cx="7848600" cy="1754187"/>
          </a:xfrm>
          <a:prstGeom prst="rect">
            <a:avLst/>
          </a:prstGeom>
          <a:noFill/>
        </p:spPr>
        <p:txBody>
          <a:bodyPr>
            <a:spAutoFit/>
          </a:bodyPr>
          <a:lstStyle/>
          <a:p>
            <a:pPr marL="285750" indent="-285750" eaLnBrk="1" hangingPunct="1">
              <a:buFont typeface="Arial" pitchFamily="34" charset="0"/>
              <a:buChar char="•"/>
              <a:defRPr/>
            </a:pPr>
            <a:r>
              <a:rPr lang="en-US" dirty="0"/>
              <a:t>Collision with a motor vehicle in-transport</a:t>
            </a:r>
          </a:p>
          <a:p>
            <a:pPr eaLnBrk="1" hangingPunct="1">
              <a:defRPr/>
            </a:pPr>
            <a:endParaRPr lang="en-US" dirty="0"/>
          </a:p>
          <a:p>
            <a:pPr marL="742950" lvl="1" indent="-285750" eaLnBrk="1" hangingPunct="1">
              <a:buFont typeface="Arial" pitchFamily="34" charset="0"/>
              <a:buChar char="•"/>
              <a:defRPr/>
            </a:pPr>
            <a:r>
              <a:rPr lang="en-US" b="1" dirty="0"/>
              <a:t>Example: </a:t>
            </a:r>
            <a:r>
              <a:rPr lang="en-US" dirty="0"/>
              <a:t>A step van towing a 7,000 lb. flatbed trailer becomes unhitched. The side of the trailer swipes the side of a dump truck traveling in the opposite direction on an undivided road causing disabling damage.</a:t>
            </a:r>
          </a:p>
        </p:txBody>
      </p:sp>
      <p:sp>
        <p:nvSpPr>
          <p:cNvPr id="7" name="TextBox 6"/>
          <p:cNvSpPr txBox="1"/>
          <p:nvPr/>
        </p:nvSpPr>
        <p:spPr>
          <a:xfrm>
            <a:off x="723900" y="3856038"/>
            <a:ext cx="7696200" cy="1477962"/>
          </a:xfrm>
          <a:prstGeom prst="rect">
            <a:avLst/>
          </a:prstGeom>
          <a:noFill/>
        </p:spPr>
        <p:txBody>
          <a:bodyPr>
            <a:spAutoFit/>
          </a:bodyPr>
          <a:lstStyle/>
          <a:p>
            <a:pPr marL="285750" indent="-285750" eaLnBrk="1" hangingPunct="1">
              <a:buFont typeface="Arial" pitchFamily="34" charset="0"/>
              <a:buChar char="•"/>
              <a:defRPr/>
            </a:pPr>
            <a:r>
              <a:rPr lang="en-US" dirty="0"/>
              <a:t>Pedestrian</a:t>
            </a:r>
          </a:p>
          <a:p>
            <a:pPr eaLnBrk="1" hangingPunct="1">
              <a:defRPr/>
            </a:pPr>
            <a:endParaRPr lang="en-US" dirty="0"/>
          </a:p>
          <a:p>
            <a:pPr marL="742950" lvl="1" indent="-285750" eaLnBrk="1" hangingPunct="1">
              <a:buFont typeface="Arial" pitchFamily="34" charset="0"/>
              <a:buChar char="•"/>
              <a:defRPr/>
            </a:pPr>
            <a:r>
              <a:rPr lang="en-US" b="1" dirty="0"/>
              <a:t>Example: </a:t>
            </a:r>
            <a:r>
              <a:rPr lang="en-US" dirty="0"/>
              <a:t>A broken down truck tractor on the shoulder starts to roll forward striking and injuring its driver, who was looking under the hood.</a:t>
            </a: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2D11560-59DE-43FF-B344-8183394524A0}" type="slidenum">
              <a:rPr lang="en-US" altLang="en-US" sz="1200">
                <a:solidFill>
                  <a:srgbClr val="898989"/>
                </a:solidFill>
              </a:rPr>
              <a:pPr>
                <a:spcBef>
                  <a:spcPct val="0"/>
                </a:spcBef>
                <a:buFontTx/>
                <a:buNone/>
              </a:pPr>
              <a:t>115</a:t>
            </a:fld>
            <a:endParaRPr lang="en-US" altLang="en-US" sz="1200">
              <a:solidFill>
                <a:srgbClr val="898989"/>
              </a:solidFill>
            </a:endParaRPr>
          </a:p>
        </p:txBody>
      </p:sp>
      <p:sp>
        <p:nvSpPr>
          <p:cNvPr id="5" name="Rectangle 4"/>
          <p:cNvSpPr/>
          <p:nvPr/>
        </p:nvSpPr>
        <p:spPr>
          <a:xfrm>
            <a:off x="2716213" y="590550"/>
            <a:ext cx="3163887" cy="461963"/>
          </a:xfrm>
          <a:prstGeom prst="rect">
            <a:avLst/>
          </a:prstGeom>
        </p:spPr>
        <p:txBody>
          <a:bodyPr wrap="none">
            <a:spAutoFit/>
          </a:bodyPr>
          <a:lstStyle/>
          <a:p>
            <a:pPr eaLnBrk="1" hangingPunct="1">
              <a:defRPr/>
            </a:pPr>
            <a:r>
              <a:rPr lang="en-US" sz="2400" u="sng" dirty="0">
                <a:solidFill>
                  <a:schemeClr val="accent6">
                    <a:lumMod val="75000"/>
                  </a:schemeClr>
                </a:solidFill>
              </a:rPr>
              <a:t>Collision Fixed Object</a:t>
            </a:r>
          </a:p>
        </p:txBody>
      </p:sp>
      <p:sp>
        <p:nvSpPr>
          <p:cNvPr id="119812" name="TextBox 5"/>
          <p:cNvSpPr txBox="1">
            <a:spLocks noChangeArrowheads="1"/>
          </p:cNvSpPr>
          <p:nvPr/>
        </p:nvSpPr>
        <p:spPr bwMode="auto">
          <a:xfrm>
            <a:off x="609600" y="1316038"/>
            <a:ext cx="78486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19. Impact Attenuator/Crash Cushion</a:t>
            </a:r>
          </a:p>
          <a:p>
            <a:pPr eaLnBrk="1" hangingPunct="1">
              <a:spcBef>
                <a:spcPct val="0"/>
              </a:spcBef>
              <a:buFontTx/>
              <a:buNone/>
            </a:pPr>
            <a:r>
              <a:rPr lang="en-US" altLang="en-US" sz="1800">
                <a:latin typeface="Arial" charset="0"/>
              </a:rPr>
              <a:t>20. Bridge Overhead Structure</a:t>
            </a:r>
          </a:p>
          <a:p>
            <a:pPr eaLnBrk="1" hangingPunct="1">
              <a:spcBef>
                <a:spcPct val="0"/>
              </a:spcBef>
              <a:buFontTx/>
              <a:buNone/>
            </a:pPr>
            <a:r>
              <a:rPr lang="en-US" altLang="en-US" sz="1800">
                <a:latin typeface="Arial" charset="0"/>
              </a:rPr>
              <a:t>21. Bridge Pier Support</a:t>
            </a:r>
          </a:p>
          <a:p>
            <a:pPr eaLnBrk="1" hangingPunct="1">
              <a:spcBef>
                <a:spcPct val="0"/>
              </a:spcBef>
              <a:buFontTx/>
              <a:buNone/>
            </a:pPr>
            <a:r>
              <a:rPr lang="en-US" altLang="en-US" sz="1800">
                <a:latin typeface="Arial" charset="0"/>
              </a:rPr>
              <a:t>22. Bridge Rail</a:t>
            </a:r>
          </a:p>
          <a:p>
            <a:pPr eaLnBrk="1" hangingPunct="1">
              <a:spcBef>
                <a:spcPct val="0"/>
              </a:spcBef>
              <a:buFontTx/>
              <a:buNone/>
            </a:pPr>
            <a:r>
              <a:rPr lang="en-US" altLang="en-US" sz="1800">
                <a:latin typeface="Arial" charset="0"/>
              </a:rPr>
              <a:t>23. Culvert</a:t>
            </a:r>
          </a:p>
          <a:p>
            <a:pPr eaLnBrk="1" hangingPunct="1">
              <a:spcBef>
                <a:spcPct val="0"/>
              </a:spcBef>
              <a:buFontTx/>
              <a:buNone/>
            </a:pPr>
            <a:r>
              <a:rPr lang="en-US" altLang="en-US" sz="1800">
                <a:latin typeface="Arial" charset="0"/>
              </a:rPr>
              <a:t>24. Curb</a:t>
            </a:r>
          </a:p>
          <a:p>
            <a:pPr eaLnBrk="1" hangingPunct="1">
              <a:spcBef>
                <a:spcPct val="0"/>
              </a:spcBef>
              <a:buFontTx/>
              <a:buNone/>
            </a:pPr>
            <a:r>
              <a:rPr lang="en-US" altLang="en-US" sz="1800">
                <a:latin typeface="Arial" charset="0"/>
              </a:rPr>
              <a:t>25. Ditch</a:t>
            </a:r>
          </a:p>
          <a:p>
            <a:pPr eaLnBrk="1" hangingPunct="1">
              <a:spcBef>
                <a:spcPct val="0"/>
              </a:spcBef>
              <a:buFontTx/>
              <a:buNone/>
            </a:pPr>
            <a:r>
              <a:rPr lang="en-US" altLang="en-US" sz="1800">
                <a:latin typeface="Arial" charset="0"/>
              </a:rPr>
              <a:t>26. Embankment</a:t>
            </a:r>
          </a:p>
          <a:p>
            <a:pPr eaLnBrk="1" hangingPunct="1">
              <a:spcBef>
                <a:spcPct val="0"/>
              </a:spcBef>
              <a:buFontTx/>
              <a:buNone/>
            </a:pPr>
            <a:r>
              <a:rPr lang="en-US" altLang="en-US" sz="1800">
                <a:latin typeface="Arial" charset="0"/>
              </a:rPr>
              <a:t>27. Guardrail Face</a:t>
            </a:r>
          </a:p>
          <a:p>
            <a:pPr eaLnBrk="1" hangingPunct="1">
              <a:spcBef>
                <a:spcPct val="0"/>
              </a:spcBef>
              <a:buFontTx/>
              <a:buNone/>
            </a:pPr>
            <a:r>
              <a:rPr lang="en-US" altLang="en-US" sz="1800">
                <a:latin typeface="Arial" charset="0"/>
              </a:rPr>
              <a:t>28. Guardrail End</a:t>
            </a:r>
          </a:p>
          <a:p>
            <a:pPr eaLnBrk="1" hangingPunct="1">
              <a:spcBef>
                <a:spcPct val="0"/>
              </a:spcBef>
              <a:buFontTx/>
              <a:buNone/>
            </a:pPr>
            <a:r>
              <a:rPr lang="en-US" altLang="en-US" sz="1800">
                <a:latin typeface="Arial" charset="0"/>
              </a:rPr>
              <a:t>29. Cable Barrier</a:t>
            </a:r>
          </a:p>
          <a:p>
            <a:pPr eaLnBrk="1" hangingPunct="1">
              <a:spcBef>
                <a:spcPct val="0"/>
              </a:spcBef>
              <a:buFontTx/>
              <a:buNone/>
            </a:pPr>
            <a:r>
              <a:rPr lang="en-US" altLang="en-US" sz="1800">
                <a:latin typeface="Arial" charset="0"/>
              </a:rPr>
              <a:t>30. Concrete Traffic Barrier</a:t>
            </a:r>
          </a:p>
          <a:p>
            <a:pPr eaLnBrk="1" hangingPunct="1">
              <a:spcBef>
                <a:spcPct val="0"/>
              </a:spcBef>
              <a:buFontTx/>
              <a:buNone/>
            </a:pPr>
            <a:r>
              <a:rPr lang="en-US" altLang="en-US" sz="1800">
                <a:latin typeface="Arial" charset="0"/>
              </a:rPr>
              <a:t>31. Other Traffic Barrier</a:t>
            </a:r>
          </a:p>
          <a:p>
            <a:pPr eaLnBrk="1" hangingPunct="1">
              <a:spcBef>
                <a:spcPct val="0"/>
              </a:spcBef>
              <a:buFontTx/>
              <a:buNone/>
            </a:pPr>
            <a:r>
              <a:rPr lang="en-US" altLang="en-US" sz="1800">
                <a:latin typeface="Arial" charset="0"/>
              </a:rPr>
              <a:t>32. Tree (standing)</a:t>
            </a:r>
          </a:p>
          <a:p>
            <a:pPr eaLnBrk="1" hangingPunct="1">
              <a:spcBef>
                <a:spcPct val="0"/>
              </a:spcBef>
              <a:buFontTx/>
              <a:buNone/>
            </a:pPr>
            <a:r>
              <a:rPr lang="en-US" altLang="en-US" sz="1800">
                <a:latin typeface="Arial" charset="0"/>
              </a:rPr>
              <a:t>33. Utility Pole/Light Support </a:t>
            </a:r>
          </a:p>
        </p:txBody>
      </p:sp>
      <p:sp>
        <p:nvSpPr>
          <p:cNvPr id="119813" name="TextBox 6"/>
          <p:cNvSpPr txBox="1">
            <a:spLocks noChangeArrowheads="1"/>
          </p:cNvSpPr>
          <p:nvPr/>
        </p:nvSpPr>
        <p:spPr bwMode="auto">
          <a:xfrm>
            <a:off x="4267200" y="3530600"/>
            <a:ext cx="4419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34. Traffic Sign Support</a:t>
            </a:r>
          </a:p>
          <a:p>
            <a:pPr eaLnBrk="1" hangingPunct="1">
              <a:spcBef>
                <a:spcPct val="0"/>
              </a:spcBef>
              <a:buFontTx/>
              <a:buNone/>
            </a:pPr>
            <a:r>
              <a:rPr lang="en-US" altLang="en-US" sz="1800">
                <a:latin typeface="Arial" charset="0"/>
              </a:rPr>
              <a:t>35. Traffic Signal Support</a:t>
            </a:r>
          </a:p>
          <a:p>
            <a:pPr eaLnBrk="1" hangingPunct="1">
              <a:spcBef>
                <a:spcPct val="0"/>
              </a:spcBef>
              <a:buFontTx/>
              <a:buNone/>
            </a:pPr>
            <a:r>
              <a:rPr lang="en-US" altLang="en-US" sz="1800">
                <a:latin typeface="Arial" charset="0"/>
              </a:rPr>
              <a:t>36. Other Post, Pole, or Support</a:t>
            </a:r>
          </a:p>
          <a:p>
            <a:pPr eaLnBrk="1" hangingPunct="1">
              <a:spcBef>
                <a:spcPct val="0"/>
              </a:spcBef>
              <a:buFontTx/>
              <a:buNone/>
            </a:pPr>
            <a:r>
              <a:rPr lang="en-US" altLang="en-US" sz="1800">
                <a:latin typeface="Arial" charset="0"/>
              </a:rPr>
              <a:t>37. Fence</a:t>
            </a:r>
          </a:p>
          <a:p>
            <a:pPr eaLnBrk="1" hangingPunct="1">
              <a:spcBef>
                <a:spcPct val="0"/>
              </a:spcBef>
              <a:buFontTx/>
              <a:buNone/>
            </a:pPr>
            <a:r>
              <a:rPr lang="en-US" altLang="en-US" sz="1800">
                <a:latin typeface="Arial" charset="0"/>
              </a:rPr>
              <a:t>38. Mailbox</a:t>
            </a:r>
          </a:p>
          <a:p>
            <a:pPr eaLnBrk="1" hangingPunct="1">
              <a:spcBef>
                <a:spcPct val="0"/>
              </a:spcBef>
              <a:buFontTx/>
              <a:buNone/>
            </a:pPr>
            <a:r>
              <a:rPr lang="en-US" altLang="en-US" sz="1800">
                <a:latin typeface="Arial" charset="0"/>
              </a:rPr>
              <a:t>39. Other Fixed Object (wall, building,</a:t>
            </a:r>
          </a:p>
          <a:p>
            <a:pPr eaLnBrk="1" hangingPunct="1">
              <a:spcBef>
                <a:spcPct val="0"/>
              </a:spcBef>
              <a:buFontTx/>
              <a:buNone/>
            </a:pPr>
            <a:r>
              <a:rPr lang="en-US" altLang="en-US" sz="1800">
                <a:latin typeface="Arial" charset="0"/>
              </a:rPr>
              <a:t>      tunnel, etc.) </a:t>
            </a:r>
          </a:p>
        </p:txBody>
      </p:sp>
      <p:pic>
        <p:nvPicPr>
          <p:cNvPr id="119814" name="Picture 4"/>
          <p:cNvPicPr>
            <a:picLocks noChangeAspect="1" noChangeArrowheads="1"/>
          </p:cNvPicPr>
          <p:nvPr/>
        </p:nvPicPr>
        <p:blipFill>
          <a:blip r:embed="rId4">
            <a:extLst>
              <a:ext uri="{28A0092B-C50C-407E-A947-70E740481C1C}">
                <a14:useLocalDpi xmlns:a14="http://schemas.microsoft.com/office/drawing/2010/main" val="0"/>
              </a:ext>
            </a:extLst>
          </a:blip>
          <a:srcRect l="60445" t="18230" b="17697"/>
          <a:stretch>
            <a:fillRect/>
          </a:stretch>
        </p:blipFill>
        <p:spPr bwMode="auto">
          <a:xfrm>
            <a:off x="4854575" y="1457325"/>
            <a:ext cx="3721100"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40763D2-1311-4B90-8A16-1EB324AFE817}" type="slidenum">
              <a:rPr lang="en-US" altLang="en-US" sz="1200">
                <a:solidFill>
                  <a:srgbClr val="898989"/>
                </a:solidFill>
              </a:rPr>
              <a:pPr>
                <a:spcBef>
                  <a:spcPct val="0"/>
                </a:spcBef>
                <a:buFontTx/>
                <a:buNone/>
              </a:pPr>
              <a:t>116</a:t>
            </a:fld>
            <a:endParaRPr lang="en-US" altLang="en-US" sz="1200">
              <a:solidFill>
                <a:srgbClr val="898989"/>
              </a:solidFill>
            </a:endParaRPr>
          </a:p>
        </p:txBody>
      </p:sp>
      <p:sp>
        <p:nvSpPr>
          <p:cNvPr id="5" name="TextBox 4"/>
          <p:cNvSpPr txBox="1"/>
          <p:nvPr/>
        </p:nvSpPr>
        <p:spPr>
          <a:xfrm>
            <a:off x="685800" y="609600"/>
            <a:ext cx="77724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Examples: Collision with Fixed Object</a:t>
            </a:r>
          </a:p>
        </p:txBody>
      </p:sp>
      <p:sp>
        <p:nvSpPr>
          <p:cNvPr id="120836" name="TextBox 5"/>
          <p:cNvSpPr txBox="1">
            <a:spLocks noChangeArrowheads="1"/>
          </p:cNvSpPr>
          <p:nvPr/>
        </p:nvSpPr>
        <p:spPr bwMode="auto">
          <a:xfrm>
            <a:off x="685800" y="1924050"/>
            <a:ext cx="77724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latin typeface="Arial" charset="0"/>
              </a:rPr>
              <a:t>Bridge Overhead Structure</a:t>
            </a:r>
          </a:p>
          <a:p>
            <a:pPr eaLnBrk="1" hangingPunct="1">
              <a:spcBef>
                <a:spcPct val="0"/>
              </a:spcBef>
            </a:pPr>
            <a:endParaRPr lang="en-US" altLang="en-US" sz="1800">
              <a:latin typeface="Arial" charset="0"/>
            </a:endParaRPr>
          </a:p>
          <a:p>
            <a:pPr lvl="1" eaLnBrk="1" hangingPunct="1">
              <a:lnSpc>
                <a:spcPct val="114000"/>
              </a:lnSpc>
              <a:spcBef>
                <a:spcPct val="0"/>
              </a:spcBef>
              <a:buFont typeface="Arial" charset="0"/>
              <a:buChar char="•"/>
            </a:pPr>
            <a:r>
              <a:rPr lang="en-US" altLang="en-US" sz="1800" b="1">
                <a:latin typeface="Arial" charset="0"/>
              </a:rPr>
              <a:t>Example: </a:t>
            </a:r>
            <a:r>
              <a:rPr lang="en-US" altLang="en-US" sz="1800">
                <a:latin typeface="Arial" charset="0"/>
              </a:rPr>
              <a:t>A truck with a tall load attempts to go under a bridge, striking the overhead structure. </a:t>
            </a:r>
          </a:p>
        </p:txBody>
      </p:sp>
      <p:sp>
        <p:nvSpPr>
          <p:cNvPr id="120837" name="TextBox 6"/>
          <p:cNvSpPr txBox="1">
            <a:spLocks noChangeArrowheads="1"/>
          </p:cNvSpPr>
          <p:nvPr/>
        </p:nvSpPr>
        <p:spPr bwMode="auto">
          <a:xfrm>
            <a:off x="685800" y="3905250"/>
            <a:ext cx="77724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latin typeface="Arial" charset="0"/>
              </a:rPr>
              <a:t>Guardrail Face</a:t>
            </a:r>
          </a:p>
          <a:p>
            <a:pPr eaLnBrk="1" hangingPunct="1">
              <a:spcBef>
                <a:spcPct val="0"/>
              </a:spcBef>
            </a:pPr>
            <a:endParaRPr lang="en-US" altLang="en-US" sz="1800">
              <a:latin typeface="Arial" charset="0"/>
            </a:endParaRPr>
          </a:p>
          <a:p>
            <a:pPr lvl="1" eaLnBrk="1" hangingPunct="1">
              <a:lnSpc>
                <a:spcPct val="114000"/>
              </a:lnSpc>
              <a:spcBef>
                <a:spcPct val="0"/>
              </a:spcBef>
              <a:buFont typeface="Arial" charset="0"/>
              <a:buChar char="•"/>
            </a:pPr>
            <a:r>
              <a:rPr lang="en-US" altLang="en-US" sz="1800" b="1">
                <a:latin typeface="Arial" charset="0"/>
              </a:rPr>
              <a:t>Example: </a:t>
            </a:r>
            <a:r>
              <a:rPr lang="en-US" altLang="en-US" sz="1800">
                <a:latin typeface="Arial" charset="0"/>
              </a:rPr>
              <a:t>A driver of a truck tractor falls asleep at the wheel, causing his vehicle to strike the front portion of the guardrail. </a:t>
            </a: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28EDC15-7C15-4F15-8B1D-67EA4951DA82}" type="slidenum">
              <a:rPr lang="en-US" altLang="en-US" sz="1200">
                <a:solidFill>
                  <a:srgbClr val="898989"/>
                </a:solidFill>
              </a:rPr>
              <a:pPr>
                <a:spcBef>
                  <a:spcPct val="0"/>
                </a:spcBef>
                <a:buFontTx/>
                <a:buNone/>
              </a:pPr>
              <a:t>117</a:t>
            </a:fld>
            <a:endParaRPr lang="en-US" altLang="en-US" sz="1200">
              <a:solidFill>
                <a:srgbClr val="898989"/>
              </a:solidFill>
            </a:endParaRPr>
          </a:p>
        </p:txBody>
      </p:sp>
      <p:sp>
        <p:nvSpPr>
          <p:cNvPr id="5" name="TextBox 4"/>
          <p:cNvSpPr txBox="1"/>
          <p:nvPr/>
        </p:nvSpPr>
        <p:spPr>
          <a:xfrm>
            <a:off x="762000" y="352425"/>
            <a:ext cx="7239000" cy="400050"/>
          </a:xfrm>
          <a:prstGeom prst="rect">
            <a:avLst/>
          </a:prstGeom>
          <a:noFill/>
        </p:spPr>
        <p:txBody>
          <a:bodyPr anchor="ctr">
            <a:spAutoFit/>
          </a:bodyPr>
          <a:lstStyle/>
          <a:p>
            <a:pPr eaLnBrk="1" hangingPunct="1">
              <a:defRPr/>
            </a:pPr>
            <a:r>
              <a:rPr lang="en-US" sz="2000" u="sng" dirty="0">
                <a:solidFill>
                  <a:schemeClr val="accent6">
                    <a:lumMod val="75000"/>
                  </a:schemeClr>
                </a:solidFill>
              </a:rPr>
              <a:t>Case Exercise Example</a:t>
            </a:r>
          </a:p>
        </p:txBody>
      </p:sp>
      <p:sp>
        <p:nvSpPr>
          <p:cNvPr id="121860" name="TextBox 5"/>
          <p:cNvSpPr txBox="1">
            <a:spLocks noChangeArrowheads="1"/>
          </p:cNvSpPr>
          <p:nvPr/>
        </p:nvSpPr>
        <p:spPr bwMode="auto">
          <a:xfrm>
            <a:off x="476250" y="1049338"/>
            <a:ext cx="36957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en-US" altLang="en-US" sz="1800">
                <a:latin typeface="Arial" charset="0"/>
              </a:rPr>
              <a:t>On the next slide you will be given a Crash Case that will require completion of several items on the Event, Person, and Vehicle  pages of a Crash Report.  </a:t>
            </a:r>
          </a:p>
        </p:txBody>
      </p:sp>
      <p:pic>
        <p:nvPicPr>
          <p:cNvPr id="1218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625" y="252413"/>
            <a:ext cx="4491038" cy="5811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1862" name="Picture 2"/>
          <p:cNvPicPr>
            <a:picLocks noChangeAspect="1"/>
          </p:cNvPicPr>
          <p:nvPr/>
        </p:nvPicPr>
        <p:blipFill>
          <a:blip r:embed="rId5">
            <a:extLst>
              <a:ext uri="{28A0092B-C50C-407E-A947-70E740481C1C}">
                <a14:useLocalDpi xmlns:a14="http://schemas.microsoft.com/office/drawing/2010/main" val="0"/>
              </a:ext>
            </a:extLst>
          </a:blip>
          <a:srcRect b="52335"/>
          <a:stretch>
            <a:fillRect/>
          </a:stretch>
        </p:blipFill>
        <p:spPr bwMode="auto">
          <a:xfrm>
            <a:off x="1247775" y="3081338"/>
            <a:ext cx="2220913"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ADEC738-E0B0-42E4-9B62-D992E73B9885}" type="slidenum">
              <a:rPr lang="en-US" altLang="en-US" sz="1200">
                <a:solidFill>
                  <a:srgbClr val="898989"/>
                </a:solidFill>
              </a:rPr>
              <a:pPr>
                <a:spcBef>
                  <a:spcPct val="0"/>
                </a:spcBef>
                <a:buFontTx/>
                <a:buNone/>
              </a:pPr>
              <a:t>118</a:t>
            </a:fld>
            <a:endParaRPr lang="en-US" altLang="en-US" sz="1200">
              <a:solidFill>
                <a:srgbClr val="898989"/>
              </a:solidFill>
            </a:endParaRPr>
          </a:p>
        </p:txBody>
      </p:sp>
      <p:sp>
        <p:nvSpPr>
          <p:cNvPr id="5" name="TextBox 4"/>
          <p:cNvSpPr txBox="1"/>
          <p:nvPr/>
        </p:nvSpPr>
        <p:spPr>
          <a:xfrm>
            <a:off x="762000" y="538163"/>
            <a:ext cx="7239000" cy="400050"/>
          </a:xfrm>
          <a:prstGeom prst="rect">
            <a:avLst/>
          </a:prstGeom>
          <a:noFill/>
        </p:spPr>
        <p:txBody>
          <a:bodyPr anchor="ctr">
            <a:spAutoFit/>
          </a:bodyPr>
          <a:lstStyle/>
          <a:p>
            <a:pPr algn="ctr" eaLnBrk="1" hangingPunct="1">
              <a:defRPr/>
            </a:pPr>
            <a:r>
              <a:rPr lang="en-US" sz="2000" u="sng" dirty="0">
                <a:solidFill>
                  <a:schemeClr val="accent6">
                    <a:lumMod val="75000"/>
                  </a:schemeClr>
                </a:solidFill>
              </a:rPr>
              <a:t>Case Exercise Example</a:t>
            </a:r>
          </a:p>
        </p:txBody>
      </p:sp>
      <p:sp>
        <p:nvSpPr>
          <p:cNvPr id="122884" name="TextBox 5"/>
          <p:cNvSpPr txBox="1">
            <a:spLocks noChangeArrowheads="1"/>
          </p:cNvSpPr>
          <p:nvPr/>
        </p:nvSpPr>
        <p:spPr bwMode="auto">
          <a:xfrm>
            <a:off x="571500" y="1095375"/>
            <a:ext cx="8001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Arial" charset="0"/>
              </a:rPr>
              <a:t>An old tree started to fall across Kemp Road. Drivers of Unit #1 and Unit #2 saw the tree falling. Driver #1 slammed on the brakes and Driver #2 swerved to try to avoid it.</a:t>
            </a:r>
          </a:p>
          <a:p>
            <a:pPr eaLnBrk="1" hangingPunct="1">
              <a:spcBef>
                <a:spcPct val="0"/>
              </a:spcBef>
              <a:buFontTx/>
              <a:buNone/>
            </a:pPr>
            <a:endParaRPr lang="en-US" altLang="en-US" sz="1600">
              <a:latin typeface="Arial" charset="0"/>
            </a:endParaRPr>
          </a:p>
          <a:p>
            <a:pPr eaLnBrk="1" hangingPunct="1">
              <a:spcBef>
                <a:spcPct val="0"/>
              </a:spcBef>
              <a:buFontTx/>
              <a:buNone/>
            </a:pPr>
            <a:r>
              <a:rPr lang="en-US" altLang="en-US" sz="1600">
                <a:latin typeface="Arial" charset="0"/>
              </a:rPr>
              <a:t>Unit #1, a Peterbilt tandem tank truck pulling a tank trailer, was struck by the tree causing damage to the cab. The vehicle then jackknifed and the tank trailer overturned, causing hazardous material to spill on the roadway and catch fire. Driver #1 was seriously burned.</a:t>
            </a:r>
          </a:p>
          <a:p>
            <a:pPr eaLnBrk="1" hangingPunct="1">
              <a:spcBef>
                <a:spcPct val="0"/>
              </a:spcBef>
              <a:buFontTx/>
              <a:buNone/>
            </a:pPr>
            <a:endParaRPr lang="en-US" altLang="en-US" sz="1600">
              <a:latin typeface="Arial" charset="0"/>
            </a:endParaRPr>
          </a:p>
          <a:p>
            <a:pPr eaLnBrk="1" hangingPunct="1">
              <a:spcBef>
                <a:spcPct val="0"/>
              </a:spcBef>
              <a:buFontTx/>
              <a:buNone/>
            </a:pPr>
            <a:r>
              <a:rPr lang="en-US" altLang="en-US" sz="1600">
                <a:latin typeface="Arial" charset="0"/>
              </a:rPr>
              <a:t>Unit #2 was a GMC single-unit flatbed carrying building supplies traveling at a high rate of speed. Driver #2 attempted to avoid the falling tree and drove into the guardrail and then collided with the tree, which had fallen in its path. Unit #2 was then forced airborne, rolled over, and came down on Unit #3, a state-owned dump truck carrying sand, traveling behind Unit #1. Driver #2 was killed from being ejected during the rollover. </a:t>
            </a:r>
          </a:p>
          <a:p>
            <a:pPr eaLnBrk="1" hangingPunct="1">
              <a:spcBef>
                <a:spcPct val="0"/>
              </a:spcBef>
              <a:buFontTx/>
              <a:buNone/>
            </a:pPr>
            <a:endParaRPr lang="en-US" altLang="en-US" sz="1600">
              <a:latin typeface="Arial" charset="0"/>
            </a:endParaRPr>
          </a:p>
          <a:p>
            <a:pPr eaLnBrk="1" hangingPunct="1">
              <a:spcBef>
                <a:spcPct val="0"/>
              </a:spcBef>
              <a:buFontTx/>
              <a:buNone/>
            </a:pPr>
            <a:r>
              <a:rPr lang="en-US" altLang="en-US" sz="1600">
                <a:latin typeface="Arial" charset="0"/>
              </a:rPr>
              <a:t>Driver #1 and Driver #3 received incapacitating injuries and were transported for treatment to Tampa General Hospital by American Medical Response in the same unit.</a:t>
            </a:r>
          </a:p>
          <a:p>
            <a:pPr eaLnBrk="1" hangingPunct="1">
              <a:spcBef>
                <a:spcPct val="0"/>
              </a:spcBef>
              <a:buFontTx/>
              <a:buNone/>
            </a:pPr>
            <a:endParaRPr lang="en-US" altLang="en-US" sz="1600">
              <a:latin typeface="Arial" charset="0"/>
            </a:endParaRPr>
          </a:p>
          <a:p>
            <a:pPr eaLnBrk="1" hangingPunct="1">
              <a:spcBef>
                <a:spcPct val="0"/>
              </a:spcBef>
              <a:buFontTx/>
              <a:buNone/>
            </a:pPr>
            <a:r>
              <a:rPr lang="en-US" altLang="en-US" sz="1600">
                <a:latin typeface="Arial" charset="0"/>
              </a:rPr>
              <a:t>Vehicles #2 and #3 were towed by Tow-mater Towing Service due to disabling damage and Vehicle #1 was towed by Sam’s Wrecker Service. </a:t>
            </a:r>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C5E251A-DCCC-451A-8D30-9B96DC1CAB02}" type="slidenum">
              <a:rPr lang="en-US" altLang="en-US" sz="1200">
                <a:solidFill>
                  <a:srgbClr val="898989"/>
                </a:solidFill>
              </a:rPr>
              <a:pPr>
                <a:spcBef>
                  <a:spcPct val="0"/>
                </a:spcBef>
                <a:buFontTx/>
                <a:buNone/>
              </a:pPr>
              <a:t>119</a:t>
            </a:fld>
            <a:endParaRPr lang="en-US" altLang="en-US" sz="1200">
              <a:solidFill>
                <a:srgbClr val="898989"/>
              </a:solidFill>
            </a:endParaRPr>
          </a:p>
        </p:txBody>
      </p:sp>
      <p:sp>
        <p:nvSpPr>
          <p:cNvPr id="5" name="TextBox 4"/>
          <p:cNvSpPr txBox="1"/>
          <p:nvPr/>
        </p:nvSpPr>
        <p:spPr>
          <a:xfrm>
            <a:off x="685800" y="1287463"/>
            <a:ext cx="6526213" cy="4246562"/>
          </a:xfrm>
          <a:prstGeom prst="rect">
            <a:avLst/>
          </a:prstGeom>
          <a:noFill/>
        </p:spPr>
        <p:txBody>
          <a:bodyPr>
            <a:spAutoFit/>
          </a:bodyPr>
          <a:lstStyle/>
          <a:p>
            <a:pPr marL="285750" indent="-285750" eaLnBrk="1" hangingPunct="1">
              <a:buFont typeface="Arial" pitchFamily="34" charset="0"/>
              <a:buChar char="•"/>
              <a:defRPr/>
            </a:pPr>
            <a:r>
              <a:rPr lang="en-US" dirty="0"/>
              <a:t>What is the First Harmful Event?</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What was the Injury Severity in Vehicle #1? #2?</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What is the Commercial Motor Vehicle Configuration of Vehicle #1?</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What is the Cargo Body Type of Vehicle #1?</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What would be the correct way to code the Sequence of Events for Vehicle #1?</a:t>
            </a:r>
          </a:p>
        </p:txBody>
      </p:sp>
      <p:pic>
        <p:nvPicPr>
          <p:cNvPr id="1239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231775"/>
            <a:ext cx="22320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D2E8337-BE61-4A63-99FD-D5C96AA554C8}" type="slidenum">
              <a:rPr lang="en-US" altLang="en-US" sz="1200">
                <a:solidFill>
                  <a:srgbClr val="898989"/>
                </a:solidFill>
              </a:rPr>
              <a:pPr>
                <a:spcBef>
                  <a:spcPct val="0"/>
                </a:spcBef>
                <a:buFontTx/>
                <a:buNone/>
              </a:pPr>
              <a:t>12</a:t>
            </a:fld>
            <a:endParaRPr lang="en-US" altLang="en-US" sz="1200">
              <a:solidFill>
                <a:srgbClr val="898989"/>
              </a:solidFill>
            </a:endParaRPr>
          </a:p>
        </p:txBody>
      </p:sp>
      <p:sp>
        <p:nvSpPr>
          <p:cNvPr id="3" name="TextBox 2"/>
          <p:cNvSpPr txBox="1"/>
          <p:nvPr/>
        </p:nvSpPr>
        <p:spPr>
          <a:xfrm>
            <a:off x="735013" y="439738"/>
            <a:ext cx="7700962" cy="522287"/>
          </a:xfrm>
          <a:prstGeom prst="rect">
            <a:avLst/>
          </a:prstGeom>
          <a:noFill/>
        </p:spPr>
        <p:txBody>
          <a:bodyPr>
            <a:spAutoFit/>
          </a:bodyPr>
          <a:lstStyle/>
          <a:p>
            <a:pPr algn="ctr" eaLnBrk="1" hangingPunct="1">
              <a:defRPr/>
            </a:pPr>
            <a:r>
              <a:rPr lang="en-US" sz="2800" u="sng" dirty="0">
                <a:solidFill>
                  <a:schemeClr val="accent6">
                    <a:lumMod val="75000"/>
                  </a:schemeClr>
                </a:solidFill>
              </a:rPr>
              <a:t>HSMV 90010S</a:t>
            </a:r>
          </a:p>
        </p:txBody>
      </p:sp>
      <p:sp>
        <p:nvSpPr>
          <p:cNvPr id="14340" name="TextBox 1"/>
          <p:cNvSpPr txBox="1">
            <a:spLocks noChangeArrowheads="1"/>
          </p:cNvSpPr>
          <p:nvPr/>
        </p:nvSpPr>
        <p:spPr bwMode="auto">
          <a:xfrm>
            <a:off x="287338" y="1724025"/>
            <a:ext cx="8588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5000"/>
              </a:lnSpc>
              <a:spcBef>
                <a:spcPct val="0"/>
              </a:spcBef>
            </a:pPr>
            <a:r>
              <a:rPr lang="en-US" altLang="en-US" sz="1800">
                <a:latin typeface="Arial" charset="0"/>
              </a:rPr>
              <a:t>The Florida Traffic Crash Reports are completed by filling in the blanks with required information obtained from an investigation of the event. </a:t>
            </a:r>
          </a:p>
        </p:txBody>
      </p:sp>
      <p:sp>
        <p:nvSpPr>
          <p:cNvPr id="5" name="TextBox 4"/>
          <p:cNvSpPr txBox="1"/>
          <p:nvPr/>
        </p:nvSpPr>
        <p:spPr>
          <a:xfrm>
            <a:off x="287338" y="3084513"/>
            <a:ext cx="8335962" cy="2571750"/>
          </a:xfrm>
          <a:prstGeom prst="rect">
            <a:avLst/>
          </a:prstGeom>
          <a:noFill/>
        </p:spPr>
        <p:txBody>
          <a:bodyPr>
            <a:spAutoFit/>
          </a:bodyPr>
          <a:lstStyle/>
          <a:p>
            <a:pPr marL="285750" indent="-285750" eaLnBrk="1" hangingPunct="1">
              <a:lnSpc>
                <a:spcPct val="115000"/>
              </a:lnSpc>
              <a:buFont typeface="Arial" pitchFamily="34" charset="0"/>
              <a:buChar char="•"/>
              <a:defRPr/>
            </a:pPr>
            <a:r>
              <a:rPr lang="en-US" dirty="0"/>
              <a:t>In some cases, the report displays a list of values for certain data that pertains to vehicles, drivers, non-motorists, passengers, and the scene of the traffic crash. </a:t>
            </a:r>
          </a:p>
          <a:p>
            <a:pPr eaLnBrk="1" hangingPunct="1">
              <a:defRPr/>
            </a:pPr>
            <a:endParaRPr lang="en-US" dirty="0"/>
          </a:p>
          <a:p>
            <a:pPr marL="742950" lvl="1" indent="-285750" eaLnBrk="1" hangingPunct="1">
              <a:lnSpc>
                <a:spcPct val="115000"/>
              </a:lnSpc>
              <a:buFont typeface="Arial" pitchFamily="34" charset="0"/>
              <a:buChar char="•"/>
              <a:defRPr/>
            </a:pPr>
            <a:r>
              <a:rPr lang="en-US" dirty="0"/>
              <a:t>The investigating officer is required to select and enter a value in the appropriate data field. Some data fields are constructed to accept more than one value if warranted. The values needed to complete the event, vehicle, or person sections are displayed next to the data fields. </a:t>
            </a:r>
          </a:p>
        </p:txBody>
      </p:sp>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9D8BD872-281E-41B3-9E41-4073651A05E5}" type="slidenum">
              <a:rPr lang="en-US" altLang="en-US" sz="1200">
                <a:solidFill>
                  <a:srgbClr val="898989"/>
                </a:solidFill>
              </a:rPr>
              <a:pPr>
                <a:spcBef>
                  <a:spcPct val="0"/>
                </a:spcBef>
                <a:buFontTx/>
                <a:buNone/>
              </a:pPr>
              <a:t>120</a:t>
            </a:fld>
            <a:endParaRPr lang="en-US" altLang="en-US" sz="1200">
              <a:solidFill>
                <a:srgbClr val="898989"/>
              </a:solidFill>
            </a:endParaRPr>
          </a:p>
        </p:txBody>
      </p:sp>
      <p:sp>
        <p:nvSpPr>
          <p:cNvPr id="5" name="TextBox 4"/>
          <p:cNvSpPr txBox="1"/>
          <p:nvPr/>
        </p:nvSpPr>
        <p:spPr>
          <a:xfrm>
            <a:off x="762000" y="666750"/>
            <a:ext cx="7620000" cy="400050"/>
          </a:xfrm>
          <a:prstGeom prst="rect">
            <a:avLst/>
          </a:prstGeom>
          <a:noFill/>
        </p:spPr>
        <p:txBody>
          <a:bodyPr>
            <a:spAutoFit/>
          </a:bodyPr>
          <a:lstStyle/>
          <a:p>
            <a:pPr algn="ctr" eaLnBrk="1" hangingPunct="1">
              <a:defRPr/>
            </a:pPr>
            <a:r>
              <a:rPr lang="en-US" sz="2000" u="sng" dirty="0">
                <a:solidFill>
                  <a:schemeClr val="accent6">
                    <a:lumMod val="75000"/>
                  </a:schemeClr>
                </a:solidFill>
              </a:rPr>
              <a:t>Recording Truck and Bus Information for Non-Contact Vehicles</a:t>
            </a:r>
          </a:p>
        </p:txBody>
      </p:sp>
      <p:sp>
        <p:nvSpPr>
          <p:cNvPr id="6" name="TextBox 5"/>
          <p:cNvSpPr txBox="1"/>
          <p:nvPr/>
        </p:nvSpPr>
        <p:spPr>
          <a:xfrm>
            <a:off x="685800" y="1641475"/>
            <a:ext cx="7772400" cy="3843338"/>
          </a:xfrm>
          <a:prstGeom prst="rect">
            <a:avLst/>
          </a:prstGeom>
          <a:noFill/>
        </p:spPr>
        <p:txBody>
          <a:bodyPr>
            <a:spAutoFit/>
          </a:bodyPr>
          <a:lstStyle/>
          <a:p>
            <a:pPr eaLnBrk="1" hangingPunct="1">
              <a:defRPr/>
            </a:pPr>
            <a:r>
              <a:rPr lang="en-US" dirty="0"/>
              <a:t>Truck/Bus information </a:t>
            </a:r>
            <a:r>
              <a:rPr lang="en-US" u="sng" dirty="0"/>
              <a:t>SHOULD</a:t>
            </a:r>
            <a:r>
              <a:rPr lang="en-US" dirty="0"/>
              <a:t> be recorded when:</a:t>
            </a:r>
          </a:p>
          <a:p>
            <a:pPr eaLnBrk="1" hangingPunct="1">
              <a:lnSpc>
                <a:spcPct val="114000"/>
              </a:lnSpc>
              <a:defRPr/>
            </a:pPr>
            <a:endParaRPr lang="en-US" dirty="0"/>
          </a:p>
          <a:p>
            <a:pPr marL="742950" lvl="1" indent="-285750" eaLnBrk="1" hangingPunct="1">
              <a:lnSpc>
                <a:spcPct val="114000"/>
              </a:lnSpc>
              <a:buFont typeface="Arial" pitchFamily="34" charset="0"/>
              <a:buChar char="•"/>
              <a:defRPr/>
            </a:pPr>
            <a:r>
              <a:rPr lang="en-US" dirty="0"/>
              <a:t>A CMV is a non-contact vehicle and is included on the State Crash Report as an involved unit in the crash by the officer and may be identified as ‘at-fault’ and/or charged by the officer for an offense.</a:t>
            </a:r>
          </a:p>
          <a:p>
            <a:pPr lvl="1" eaLnBrk="1" hangingPunct="1">
              <a:lnSpc>
                <a:spcPct val="114000"/>
              </a:lnSpc>
              <a:defRPr/>
            </a:pPr>
            <a:endParaRPr lang="en-US" dirty="0"/>
          </a:p>
          <a:p>
            <a:pPr lvl="1" eaLnBrk="1" hangingPunct="1">
              <a:lnSpc>
                <a:spcPct val="114000"/>
              </a:lnSpc>
              <a:defRPr/>
            </a:pPr>
            <a:endParaRPr lang="en-US" dirty="0"/>
          </a:p>
          <a:p>
            <a:pPr marL="1200150" lvl="2" indent="-285750" eaLnBrk="1" hangingPunct="1">
              <a:lnSpc>
                <a:spcPct val="114000"/>
              </a:lnSpc>
              <a:buFont typeface="Arial" pitchFamily="34" charset="0"/>
              <a:buChar char="•"/>
              <a:defRPr/>
            </a:pPr>
            <a:r>
              <a:rPr lang="en-US" b="1" dirty="0"/>
              <a:t>Example: </a:t>
            </a:r>
            <a:r>
              <a:rPr lang="en-US" dirty="0"/>
              <a:t>A tractor trailer runs a red light at an intersection causing a motorcycle driver to lay down the motorcycle, injuring the driver, without striking the truck. The tractor trailer is recorded as a traffic unit on the report and determined to be the “at-fault” vehicle. </a:t>
            </a:r>
          </a:p>
        </p:txBody>
      </p:sp>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6DF9F56-44DF-41E1-92B8-73F1AB3793A0}" type="slidenum">
              <a:rPr lang="en-US" altLang="en-US" sz="1200">
                <a:solidFill>
                  <a:srgbClr val="898989"/>
                </a:solidFill>
              </a:rPr>
              <a:pPr>
                <a:spcBef>
                  <a:spcPct val="0"/>
                </a:spcBef>
                <a:buFontTx/>
                <a:buNone/>
              </a:pPr>
              <a:t>121</a:t>
            </a:fld>
            <a:endParaRPr lang="en-US" altLang="en-US" sz="1200">
              <a:solidFill>
                <a:srgbClr val="898989"/>
              </a:solidFill>
            </a:endParaRPr>
          </a:p>
        </p:txBody>
      </p:sp>
      <p:sp>
        <p:nvSpPr>
          <p:cNvPr id="5" name="Rectangle 4"/>
          <p:cNvSpPr/>
          <p:nvPr/>
        </p:nvSpPr>
        <p:spPr>
          <a:xfrm>
            <a:off x="609600" y="666750"/>
            <a:ext cx="7924800" cy="400050"/>
          </a:xfrm>
          <a:prstGeom prst="rect">
            <a:avLst/>
          </a:prstGeom>
        </p:spPr>
        <p:txBody>
          <a:bodyPr>
            <a:spAutoFit/>
          </a:bodyPr>
          <a:lstStyle/>
          <a:p>
            <a:pPr algn="ctr" eaLnBrk="1" hangingPunct="1">
              <a:defRPr/>
            </a:pPr>
            <a:r>
              <a:rPr lang="en-US" sz="2000" u="sng" dirty="0">
                <a:solidFill>
                  <a:schemeClr val="accent6">
                    <a:lumMod val="75000"/>
                  </a:schemeClr>
                </a:solidFill>
              </a:rPr>
              <a:t>Recording Truck and Bus Information for Non-Contact Vehicles</a:t>
            </a:r>
          </a:p>
        </p:txBody>
      </p:sp>
      <p:sp>
        <p:nvSpPr>
          <p:cNvPr id="6" name="TextBox 5"/>
          <p:cNvSpPr txBox="1"/>
          <p:nvPr/>
        </p:nvSpPr>
        <p:spPr>
          <a:xfrm>
            <a:off x="723900" y="1743075"/>
            <a:ext cx="7696200" cy="3727450"/>
          </a:xfrm>
          <a:prstGeom prst="rect">
            <a:avLst/>
          </a:prstGeom>
          <a:noFill/>
        </p:spPr>
        <p:txBody>
          <a:bodyPr>
            <a:spAutoFit/>
          </a:bodyPr>
          <a:lstStyle/>
          <a:p>
            <a:pPr eaLnBrk="1" hangingPunct="1">
              <a:defRPr/>
            </a:pPr>
            <a:r>
              <a:rPr lang="en-US" dirty="0"/>
              <a:t>Truck/Bus information </a:t>
            </a:r>
            <a:r>
              <a:rPr lang="en-US" u="sng" dirty="0"/>
              <a:t>SHOULD NOT</a:t>
            </a:r>
            <a:r>
              <a:rPr lang="en-US" dirty="0"/>
              <a:t> be recorded when:</a:t>
            </a:r>
          </a:p>
          <a:p>
            <a:pPr eaLnBrk="1" hangingPunct="1">
              <a:defRPr/>
            </a:pPr>
            <a:endParaRPr lang="en-US" dirty="0"/>
          </a:p>
          <a:p>
            <a:pPr eaLnBrk="1" hangingPunct="1">
              <a:defRPr/>
            </a:pPr>
            <a:endParaRPr lang="en-US" dirty="0"/>
          </a:p>
          <a:p>
            <a:pPr marL="742950" lvl="1" indent="-285750" eaLnBrk="1" hangingPunct="1">
              <a:lnSpc>
                <a:spcPct val="114000"/>
              </a:lnSpc>
              <a:buFont typeface="Arial" pitchFamily="34" charset="0"/>
              <a:buChar char="•"/>
              <a:defRPr/>
            </a:pPr>
            <a:r>
              <a:rPr lang="en-US" dirty="0"/>
              <a:t>A CMV is a non-contact vehicle and is not included on the State Crash Report as an involved unit in the crash by the officer. Then the Truck/Bus information should NOT be recorded. </a:t>
            </a:r>
          </a:p>
          <a:p>
            <a:pPr marL="742950" lvl="1" indent="-285750" eaLnBrk="1" hangingPunct="1">
              <a:lnSpc>
                <a:spcPct val="114000"/>
              </a:lnSpc>
              <a:buFont typeface="Arial" pitchFamily="34" charset="0"/>
              <a:buChar char="•"/>
              <a:defRPr/>
            </a:pPr>
            <a:endParaRPr lang="en-US" dirty="0"/>
          </a:p>
          <a:p>
            <a:pPr lvl="1" eaLnBrk="1" hangingPunct="1">
              <a:lnSpc>
                <a:spcPct val="114000"/>
              </a:lnSpc>
              <a:defRPr/>
            </a:pPr>
            <a:endParaRPr lang="en-US" dirty="0"/>
          </a:p>
          <a:p>
            <a:pPr marL="742950" lvl="1" indent="-285750" eaLnBrk="1" hangingPunct="1">
              <a:lnSpc>
                <a:spcPct val="114000"/>
              </a:lnSpc>
              <a:buFont typeface="Arial" pitchFamily="34" charset="0"/>
              <a:buChar char="•"/>
              <a:defRPr/>
            </a:pPr>
            <a:r>
              <a:rPr lang="en-US" dirty="0"/>
              <a:t>In this situation the vehicle may have left the scene or be at the scene and recorded on the State Crash Report as a witness in the crash.</a:t>
            </a:r>
          </a:p>
          <a:p>
            <a:pPr lvl="1" eaLnBrk="1" hangingPunct="1">
              <a:defRPr/>
            </a:pPr>
            <a:endParaRPr lang="en-US" dirty="0"/>
          </a:p>
        </p:txBody>
      </p:sp>
    </p:spTree>
    <p:custDataLst>
      <p:tags r:id="rId1"/>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6FD2D2F-D6FC-434D-BB7B-5CA3326FE471}" type="slidenum">
              <a:rPr lang="en-US" altLang="en-US" sz="1200">
                <a:solidFill>
                  <a:srgbClr val="898989"/>
                </a:solidFill>
              </a:rPr>
              <a:pPr>
                <a:spcBef>
                  <a:spcPct val="0"/>
                </a:spcBef>
                <a:buFontTx/>
                <a:buNone/>
              </a:pPr>
              <a:t>122</a:t>
            </a:fld>
            <a:endParaRPr lang="en-US" altLang="en-US" sz="1200">
              <a:solidFill>
                <a:srgbClr val="898989"/>
              </a:solidFill>
            </a:endParaRPr>
          </a:p>
        </p:txBody>
      </p:sp>
      <p:sp>
        <p:nvSpPr>
          <p:cNvPr id="5" name="Rectangle 4"/>
          <p:cNvSpPr/>
          <p:nvPr/>
        </p:nvSpPr>
        <p:spPr>
          <a:xfrm>
            <a:off x="609600" y="666750"/>
            <a:ext cx="7924800" cy="400050"/>
          </a:xfrm>
          <a:prstGeom prst="rect">
            <a:avLst/>
          </a:prstGeom>
        </p:spPr>
        <p:txBody>
          <a:bodyPr>
            <a:spAutoFit/>
          </a:bodyPr>
          <a:lstStyle/>
          <a:p>
            <a:pPr algn="ctr" eaLnBrk="1" hangingPunct="1">
              <a:defRPr/>
            </a:pPr>
            <a:r>
              <a:rPr lang="en-US" sz="2000" u="sng" dirty="0">
                <a:solidFill>
                  <a:schemeClr val="accent6">
                    <a:lumMod val="75000"/>
                  </a:schemeClr>
                </a:solidFill>
              </a:rPr>
              <a:t>Recording Truck and Bus Information for Non-Contact Vehicles</a:t>
            </a:r>
          </a:p>
        </p:txBody>
      </p:sp>
      <p:sp>
        <p:nvSpPr>
          <p:cNvPr id="6" name="TextBox 5"/>
          <p:cNvSpPr txBox="1"/>
          <p:nvPr/>
        </p:nvSpPr>
        <p:spPr>
          <a:xfrm>
            <a:off x="723900" y="1784350"/>
            <a:ext cx="7696200" cy="3449638"/>
          </a:xfrm>
          <a:prstGeom prst="rect">
            <a:avLst/>
          </a:prstGeom>
          <a:noFill/>
        </p:spPr>
        <p:txBody>
          <a:bodyPr>
            <a:spAutoFit/>
          </a:bodyPr>
          <a:lstStyle/>
          <a:p>
            <a:pPr eaLnBrk="1" hangingPunct="1">
              <a:defRPr/>
            </a:pPr>
            <a:r>
              <a:rPr lang="en-US" b="1" dirty="0"/>
              <a:t>Examples:</a:t>
            </a:r>
          </a:p>
          <a:p>
            <a:pPr eaLnBrk="1" hangingPunct="1">
              <a:defRPr/>
            </a:pPr>
            <a:endParaRPr lang="en-US" dirty="0"/>
          </a:p>
          <a:p>
            <a:pPr eaLnBrk="1" hangingPunct="1">
              <a:defRPr/>
            </a:pPr>
            <a:endParaRPr lang="en-US" dirty="0"/>
          </a:p>
          <a:p>
            <a:pPr marL="742950" lvl="1" indent="-285750" eaLnBrk="1" hangingPunct="1">
              <a:lnSpc>
                <a:spcPct val="114000"/>
              </a:lnSpc>
              <a:buFont typeface="Arial" pitchFamily="34" charset="0"/>
              <a:buChar char="•"/>
              <a:defRPr/>
            </a:pPr>
            <a:r>
              <a:rPr lang="en-US" dirty="0"/>
              <a:t>A crash occurs between two non-CMVs in front of a CMV. The CMV avoids contacting the vehicles or anything else but stops at the scene to provide assistance or act as a witness.</a:t>
            </a:r>
          </a:p>
          <a:p>
            <a:pPr marL="742950" lvl="1" indent="-285750" eaLnBrk="1" hangingPunct="1">
              <a:lnSpc>
                <a:spcPct val="114000"/>
              </a:lnSpc>
              <a:buFont typeface="Arial" pitchFamily="34" charset="0"/>
              <a:buChar char="•"/>
              <a:defRPr/>
            </a:pPr>
            <a:endParaRPr lang="en-US" dirty="0"/>
          </a:p>
          <a:p>
            <a:pPr lvl="1" eaLnBrk="1" hangingPunct="1">
              <a:lnSpc>
                <a:spcPct val="114000"/>
              </a:lnSpc>
              <a:defRPr/>
            </a:pPr>
            <a:endParaRPr lang="en-US" dirty="0"/>
          </a:p>
          <a:p>
            <a:pPr marL="742950" lvl="1" indent="-285750" eaLnBrk="1" hangingPunct="1">
              <a:lnSpc>
                <a:spcPct val="114000"/>
              </a:lnSpc>
              <a:buFont typeface="Arial" pitchFamily="34" charset="0"/>
              <a:buChar char="•"/>
              <a:defRPr/>
            </a:pPr>
            <a:r>
              <a:rPr lang="en-US" dirty="0"/>
              <a:t>A CMV changes lanes and a vehicle behind the CMV loses control striking a fixed object. The CMV continues on or stops at the scene and the police determine that the CMV is not at fault or involved. </a:t>
            </a:r>
          </a:p>
        </p:txBody>
      </p:sp>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C87AEC0-0051-463B-B8DA-C53BAD2A45AF}" type="slidenum">
              <a:rPr lang="en-US" altLang="en-US" sz="1200">
                <a:solidFill>
                  <a:srgbClr val="898989"/>
                </a:solidFill>
              </a:rPr>
              <a:pPr>
                <a:spcBef>
                  <a:spcPct val="0"/>
                </a:spcBef>
                <a:buFontTx/>
                <a:buNone/>
              </a:pPr>
              <a:t>123</a:t>
            </a:fld>
            <a:endParaRPr lang="en-US" altLang="en-US" sz="1200">
              <a:solidFill>
                <a:srgbClr val="898989"/>
              </a:solidFill>
            </a:endParaRPr>
          </a:p>
        </p:txBody>
      </p:sp>
      <p:sp>
        <p:nvSpPr>
          <p:cNvPr id="5" name="TextBox 4"/>
          <p:cNvSpPr txBox="1"/>
          <p:nvPr/>
        </p:nvSpPr>
        <p:spPr>
          <a:xfrm>
            <a:off x="723900" y="806450"/>
            <a:ext cx="7696200" cy="708025"/>
          </a:xfrm>
          <a:prstGeom prst="rect">
            <a:avLst/>
          </a:prstGeom>
          <a:noFill/>
        </p:spPr>
        <p:txBody>
          <a:bodyPr>
            <a:spAutoFit/>
          </a:bodyPr>
          <a:lstStyle/>
          <a:p>
            <a:pPr algn="ctr" eaLnBrk="1" hangingPunct="1">
              <a:defRPr/>
            </a:pPr>
            <a:r>
              <a:rPr lang="en-US" sz="2000" u="sng" dirty="0">
                <a:solidFill>
                  <a:schemeClr val="accent6">
                    <a:lumMod val="75000"/>
                  </a:schemeClr>
                </a:solidFill>
              </a:rPr>
              <a:t>Recording Truck and Bus Information for Parked CMVs or Stopped CMVs Off the Roadway</a:t>
            </a:r>
          </a:p>
        </p:txBody>
      </p:sp>
      <p:sp>
        <p:nvSpPr>
          <p:cNvPr id="6" name="TextBox 5"/>
          <p:cNvSpPr txBox="1"/>
          <p:nvPr/>
        </p:nvSpPr>
        <p:spPr>
          <a:xfrm>
            <a:off x="581025" y="2509838"/>
            <a:ext cx="7981950" cy="1870075"/>
          </a:xfrm>
          <a:prstGeom prst="rect">
            <a:avLst/>
          </a:prstGeom>
          <a:noFill/>
        </p:spPr>
        <p:txBody>
          <a:bodyPr>
            <a:spAutoFit/>
          </a:bodyPr>
          <a:lstStyle/>
          <a:p>
            <a:pPr marL="285750" indent="-285750" eaLnBrk="1" hangingPunct="1">
              <a:buFont typeface="Arial" pitchFamily="34" charset="0"/>
              <a:buChar char="•"/>
              <a:defRPr/>
            </a:pPr>
            <a:r>
              <a:rPr lang="en-US" dirty="0"/>
              <a:t>Parked Motor Vehicle - A motor vehicle not in transport. </a:t>
            </a:r>
          </a:p>
          <a:p>
            <a:pPr eaLnBrk="1" hangingPunct="1">
              <a:defRPr/>
            </a:pPr>
            <a:endParaRPr lang="en-US" dirty="0"/>
          </a:p>
          <a:p>
            <a:pPr eaLnBrk="1" hangingPunct="1">
              <a:defRPr/>
            </a:pPr>
            <a:endParaRPr lang="en-US" dirty="0"/>
          </a:p>
          <a:p>
            <a:pPr marL="742950" lvl="1" indent="-285750" eaLnBrk="1" hangingPunct="1">
              <a:lnSpc>
                <a:spcPct val="114000"/>
              </a:lnSpc>
              <a:buFont typeface="Arial" pitchFamily="34" charset="0"/>
              <a:buChar char="•"/>
              <a:defRPr/>
            </a:pPr>
            <a:r>
              <a:rPr lang="en-US" dirty="0"/>
              <a:t>A vehicle ‘in-transport’ is a vehicle which is in motion within the trafficway or on the roadway. To be ‘parked’ the vehicle must be legally parked off the roadway.</a:t>
            </a:r>
          </a:p>
        </p:txBody>
      </p:sp>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7EE74F7-8A6B-462B-A727-2A963C4E1645}" type="slidenum">
              <a:rPr lang="en-US" altLang="en-US" sz="1200">
                <a:solidFill>
                  <a:srgbClr val="898989"/>
                </a:solidFill>
              </a:rPr>
              <a:pPr>
                <a:spcBef>
                  <a:spcPct val="0"/>
                </a:spcBef>
                <a:buFontTx/>
                <a:buNone/>
              </a:pPr>
              <a:t>124</a:t>
            </a:fld>
            <a:endParaRPr lang="en-US" altLang="en-US" sz="1200">
              <a:solidFill>
                <a:srgbClr val="898989"/>
              </a:solidFill>
            </a:endParaRPr>
          </a:p>
        </p:txBody>
      </p:sp>
      <p:sp>
        <p:nvSpPr>
          <p:cNvPr id="5" name="TextBox 4"/>
          <p:cNvSpPr txBox="1"/>
          <p:nvPr/>
        </p:nvSpPr>
        <p:spPr>
          <a:xfrm>
            <a:off x="723900" y="530225"/>
            <a:ext cx="7696200" cy="400050"/>
          </a:xfrm>
          <a:prstGeom prst="rect">
            <a:avLst/>
          </a:prstGeom>
          <a:noFill/>
        </p:spPr>
        <p:txBody>
          <a:bodyPr>
            <a:spAutoFit/>
          </a:bodyPr>
          <a:lstStyle/>
          <a:p>
            <a:pPr algn="ctr" eaLnBrk="1" hangingPunct="1">
              <a:defRPr/>
            </a:pPr>
            <a:r>
              <a:rPr lang="en-US" sz="2000" u="sng" dirty="0">
                <a:solidFill>
                  <a:schemeClr val="accent6">
                    <a:lumMod val="75000"/>
                  </a:schemeClr>
                </a:solidFill>
              </a:rPr>
              <a:t>CMV Crash Scenarios</a:t>
            </a:r>
          </a:p>
        </p:txBody>
      </p:sp>
      <p:sp>
        <p:nvSpPr>
          <p:cNvPr id="129028" name="TextBox 5"/>
          <p:cNvSpPr txBox="1">
            <a:spLocks noChangeArrowheads="1"/>
          </p:cNvSpPr>
          <p:nvPr/>
        </p:nvSpPr>
        <p:spPr bwMode="auto">
          <a:xfrm>
            <a:off x="1225550" y="1333500"/>
            <a:ext cx="3641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8000"/>
              </a:lnSpc>
              <a:spcBef>
                <a:spcPct val="0"/>
              </a:spcBef>
              <a:buFontTx/>
              <a:buNone/>
            </a:pPr>
            <a:r>
              <a:rPr lang="en-US" altLang="en-US" sz="1800">
                <a:latin typeface="Arial" charset="0"/>
              </a:rPr>
              <a:t>On the next slide we will discuss </a:t>
            </a:r>
            <a:r>
              <a:rPr lang="en-US" altLang="en-US" sz="1800" b="1">
                <a:latin typeface="Arial" charset="0"/>
              </a:rPr>
              <a:t>3</a:t>
            </a:r>
            <a:r>
              <a:rPr lang="en-US" altLang="en-US" sz="1800" b="1" smtClean="0">
                <a:latin typeface="Arial" charset="0"/>
              </a:rPr>
              <a:t> </a:t>
            </a:r>
            <a:r>
              <a:rPr lang="en-US" altLang="en-US" sz="1800" b="1">
                <a:latin typeface="Arial" charset="0"/>
              </a:rPr>
              <a:t>CMV crash scenarios </a:t>
            </a:r>
            <a:r>
              <a:rPr lang="en-US" altLang="en-US" sz="1800">
                <a:latin typeface="Arial" charset="0"/>
              </a:rPr>
              <a:t>containing 2 questions each.  </a:t>
            </a:r>
          </a:p>
        </p:txBody>
      </p:sp>
      <p:pic>
        <p:nvPicPr>
          <p:cNvPr id="12902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8150" y="1146175"/>
            <a:ext cx="333851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2"/>
          </p:nvPr>
        </p:nvSpPr>
        <p:spPr bwMode="auto">
          <a:xfrm>
            <a:off x="69230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7B2DE00-29AA-4050-983B-D29B041AFDE8}" type="slidenum">
              <a:rPr lang="en-US" altLang="en-US" sz="1200">
                <a:solidFill>
                  <a:srgbClr val="898989"/>
                </a:solidFill>
              </a:rPr>
              <a:pPr>
                <a:spcBef>
                  <a:spcPct val="0"/>
                </a:spcBef>
                <a:buFontTx/>
                <a:buNone/>
              </a:pPr>
              <a:t>125</a:t>
            </a:fld>
            <a:endParaRPr lang="en-US" altLang="en-US" sz="1200">
              <a:solidFill>
                <a:srgbClr val="898989"/>
              </a:solidFill>
            </a:endParaRPr>
          </a:p>
        </p:txBody>
      </p:sp>
      <p:sp>
        <p:nvSpPr>
          <p:cNvPr id="5" name="Rectangle 4"/>
          <p:cNvSpPr/>
          <p:nvPr/>
        </p:nvSpPr>
        <p:spPr>
          <a:xfrm>
            <a:off x="685800" y="511175"/>
            <a:ext cx="7772400" cy="708025"/>
          </a:xfrm>
          <a:prstGeom prst="rect">
            <a:avLst/>
          </a:prstGeom>
        </p:spPr>
        <p:txBody>
          <a:bodyPr>
            <a:spAutoFit/>
          </a:bodyPr>
          <a:lstStyle/>
          <a:p>
            <a:pPr algn="ctr" eaLnBrk="1" hangingPunct="1">
              <a:defRPr/>
            </a:pPr>
            <a:r>
              <a:rPr lang="en-US" sz="2000" u="sng" dirty="0">
                <a:solidFill>
                  <a:schemeClr val="accent6">
                    <a:lumMod val="75000"/>
                  </a:schemeClr>
                </a:solidFill>
              </a:rPr>
              <a:t>Recording Truck and Bus Information for Parked CMVs or Stopped CMVs Off the Roadway</a:t>
            </a:r>
          </a:p>
        </p:txBody>
      </p:sp>
      <p:sp>
        <p:nvSpPr>
          <p:cNvPr id="6" name="TextBox 5"/>
          <p:cNvSpPr txBox="1"/>
          <p:nvPr/>
        </p:nvSpPr>
        <p:spPr>
          <a:xfrm>
            <a:off x="647700" y="1651000"/>
            <a:ext cx="7848600" cy="3970338"/>
          </a:xfrm>
          <a:prstGeom prst="rect">
            <a:avLst/>
          </a:prstGeom>
          <a:noFill/>
        </p:spPr>
        <p:txBody>
          <a:bodyPr>
            <a:spAutoFit/>
          </a:bodyPr>
          <a:lstStyle/>
          <a:p>
            <a:pPr algn="ctr" eaLnBrk="1" hangingPunct="1">
              <a:defRPr/>
            </a:pPr>
            <a:r>
              <a:rPr lang="en-US" u="sng" dirty="0">
                <a:solidFill>
                  <a:schemeClr val="accent6">
                    <a:lumMod val="75000"/>
                  </a:schemeClr>
                </a:solidFill>
              </a:rPr>
              <a:t>Scenario 1</a:t>
            </a:r>
            <a:r>
              <a:rPr lang="en-US" dirty="0">
                <a:solidFill>
                  <a:schemeClr val="accent6">
                    <a:lumMod val="75000"/>
                  </a:schemeClr>
                </a:solidFill>
              </a:rPr>
              <a:t>:</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Is this a motor vehicle traffic crash?</a:t>
            </a:r>
          </a:p>
          <a:p>
            <a:pPr marL="742950" lvl="1" indent="-285750" eaLnBrk="1" hangingPunct="1">
              <a:buFont typeface="Arial" pitchFamily="34" charset="0"/>
              <a:buChar char="•"/>
              <a:defRPr/>
            </a:pPr>
            <a:endParaRPr lang="en-US" dirty="0"/>
          </a:p>
          <a:p>
            <a:pPr lvl="1" eaLnBrk="1" hangingPunct="1">
              <a:defRPr/>
            </a:pPr>
            <a:endParaRPr lang="en-US" dirty="0"/>
          </a:p>
          <a:p>
            <a:pPr marL="742950" lvl="1" indent="-285750" eaLnBrk="1" hangingPunct="1">
              <a:buFont typeface="Arial" pitchFamily="34" charset="0"/>
              <a:buChar char="•"/>
              <a:defRPr/>
            </a:pPr>
            <a:r>
              <a:rPr lang="en-US" dirty="0"/>
              <a:t>Should the truck data be reported to                                        SAFETYNET?</a:t>
            </a:r>
          </a:p>
        </p:txBody>
      </p:sp>
      <p:sp>
        <p:nvSpPr>
          <p:cNvPr id="7" name="Rounded Rectangle 6"/>
          <p:cNvSpPr/>
          <p:nvPr/>
        </p:nvSpPr>
        <p:spPr>
          <a:xfrm>
            <a:off x="871538" y="2338388"/>
            <a:ext cx="7091362" cy="14922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lnSpc>
                <a:spcPct val="120000"/>
              </a:lnSpc>
              <a:defRPr/>
            </a:pPr>
            <a:r>
              <a:rPr lang="en-US" dirty="0">
                <a:solidFill>
                  <a:schemeClr val="tx1"/>
                </a:solidFill>
                <a:latin typeface="Arial" panose="020B0604020202020204" pitchFamily="34" charset="0"/>
                <a:cs typeface="Arial" panose="020B0604020202020204" pitchFamily="34" charset="0"/>
              </a:rPr>
              <a:t>A tractor/semi-trailer is stopped on the shoulder of an open </a:t>
            </a:r>
            <a:r>
              <a:rPr lang="en-US" dirty="0" err="1">
                <a:solidFill>
                  <a:schemeClr val="tx1"/>
                </a:solidFill>
                <a:latin typeface="Arial" panose="020B0604020202020204" pitchFamily="34" charset="0"/>
                <a:cs typeface="Arial" panose="020B0604020202020204" pitchFamily="34" charset="0"/>
              </a:rPr>
              <a:t>trafficway</a:t>
            </a:r>
            <a:r>
              <a:rPr lang="en-US" dirty="0">
                <a:solidFill>
                  <a:schemeClr val="tx1"/>
                </a:solidFill>
                <a:latin typeface="Arial" panose="020B0604020202020204" pitchFamily="34" charset="0"/>
                <a:cs typeface="Arial" panose="020B0604020202020204" pitchFamily="34" charset="0"/>
              </a:rPr>
              <a:t>, with or without a driver, and is struck in the rear by a car which runs off the roadway. The car is towed due to disabling damage. </a:t>
            </a:r>
          </a:p>
        </p:txBody>
      </p:sp>
      <p:pic>
        <p:nvPicPr>
          <p:cNvPr id="1300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913" y="4211638"/>
            <a:ext cx="2578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3"/>
          <p:cNvSpPr>
            <a:spLocks noGrp="1"/>
          </p:cNvSpPr>
          <p:nvPr>
            <p:ph type="sldNum" sz="quarter" idx="12"/>
          </p:nvPr>
        </p:nvSpPr>
        <p:spPr bwMode="auto">
          <a:xfrm>
            <a:off x="69230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4A04F1C-EB09-4317-A55E-F60163347170}" type="slidenum">
              <a:rPr lang="en-US" altLang="en-US" sz="1200">
                <a:solidFill>
                  <a:srgbClr val="898989"/>
                </a:solidFill>
              </a:rPr>
              <a:pPr>
                <a:spcBef>
                  <a:spcPct val="0"/>
                </a:spcBef>
                <a:buFontTx/>
                <a:buNone/>
              </a:pPr>
              <a:t>126</a:t>
            </a:fld>
            <a:endParaRPr lang="en-US" altLang="en-US" sz="1200">
              <a:solidFill>
                <a:srgbClr val="898989"/>
              </a:solidFill>
            </a:endParaRPr>
          </a:p>
        </p:txBody>
      </p:sp>
      <p:sp>
        <p:nvSpPr>
          <p:cNvPr id="5" name="Rectangle 4"/>
          <p:cNvSpPr/>
          <p:nvPr/>
        </p:nvSpPr>
        <p:spPr>
          <a:xfrm>
            <a:off x="685800" y="587375"/>
            <a:ext cx="7772400" cy="708025"/>
          </a:xfrm>
          <a:prstGeom prst="rect">
            <a:avLst/>
          </a:prstGeom>
        </p:spPr>
        <p:txBody>
          <a:bodyPr>
            <a:spAutoFit/>
          </a:bodyPr>
          <a:lstStyle/>
          <a:p>
            <a:pPr algn="ctr" eaLnBrk="1" hangingPunct="1">
              <a:defRPr/>
            </a:pPr>
            <a:r>
              <a:rPr lang="en-US" sz="2000" u="sng" dirty="0">
                <a:solidFill>
                  <a:schemeClr val="accent6">
                    <a:lumMod val="75000"/>
                  </a:schemeClr>
                </a:solidFill>
              </a:rPr>
              <a:t>Recording Truck and Bus Information for Parked CMVs or Stopped CMVs Off the Roadway</a:t>
            </a:r>
          </a:p>
        </p:txBody>
      </p:sp>
      <p:sp>
        <p:nvSpPr>
          <p:cNvPr id="6" name="TextBox 5"/>
          <p:cNvSpPr txBox="1"/>
          <p:nvPr/>
        </p:nvSpPr>
        <p:spPr>
          <a:xfrm>
            <a:off x="609600" y="1592263"/>
            <a:ext cx="7924800" cy="4246562"/>
          </a:xfrm>
          <a:prstGeom prst="rect">
            <a:avLst/>
          </a:prstGeom>
          <a:noFill/>
        </p:spPr>
        <p:txBody>
          <a:bodyPr>
            <a:spAutoFit/>
          </a:bodyPr>
          <a:lstStyle/>
          <a:p>
            <a:pPr algn="ctr" eaLnBrk="1" hangingPunct="1">
              <a:defRPr/>
            </a:pPr>
            <a:r>
              <a:rPr lang="en-US" u="sng" dirty="0">
                <a:solidFill>
                  <a:schemeClr val="accent6">
                    <a:lumMod val="75000"/>
                  </a:schemeClr>
                </a:solidFill>
              </a:rPr>
              <a:t>Scenario 2</a:t>
            </a:r>
            <a:r>
              <a:rPr lang="en-US" dirty="0">
                <a:solidFill>
                  <a:schemeClr val="accent6">
                    <a:lumMod val="75000"/>
                  </a:schemeClr>
                </a:solidFill>
              </a:rPr>
              <a:t>:</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Is this a motor vehicle traffic crash?</a:t>
            </a:r>
          </a:p>
          <a:p>
            <a:pPr lvl="1" eaLnBrk="1" hangingPunct="1">
              <a:defRPr/>
            </a:pPr>
            <a:endParaRPr lang="en-US" dirty="0"/>
          </a:p>
          <a:p>
            <a:pPr lvl="1" eaLnBrk="1" hangingPunct="1">
              <a:defRPr/>
            </a:pPr>
            <a:endParaRPr lang="en-US" dirty="0"/>
          </a:p>
          <a:p>
            <a:pPr marL="742950" lvl="1" indent="-285750" eaLnBrk="1" hangingPunct="1">
              <a:buFont typeface="Arial" pitchFamily="34" charset="0"/>
              <a:buChar char="•"/>
              <a:defRPr/>
            </a:pPr>
            <a:r>
              <a:rPr lang="en-US" dirty="0"/>
              <a:t>Should the truck data be reported to                                       SAFETYNET?</a:t>
            </a:r>
          </a:p>
        </p:txBody>
      </p:sp>
      <p:sp>
        <p:nvSpPr>
          <p:cNvPr id="7" name="Rounded Rectangle 6"/>
          <p:cNvSpPr/>
          <p:nvPr/>
        </p:nvSpPr>
        <p:spPr>
          <a:xfrm>
            <a:off x="871538" y="2338388"/>
            <a:ext cx="7091362" cy="18716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lnSpc>
                <a:spcPct val="120000"/>
              </a:lnSpc>
              <a:defRPr/>
            </a:pPr>
            <a:r>
              <a:rPr lang="en-US" dirty="0">
                <a:solidFill>
                  <a:schemeClr val="tx1"/>
                </a:solidFill>
                <a:latin typeface="Arial" panose="020B0604020202020204" pitchFamily="34" charset="0"/>
                <a:cs typeface="Arial" panose="020B0604020202020204" pitchFamily="34" charset="0"/>
              </a:rPr>
              <a:t>A 26,000 lb. single-unit truck is stopped at a gas pump in a gas station off the </a:t>
            </a:r>
            <a:r>
              <a:rPr lang="en-US" dirty="0" err="1">
                <a:solidFill>
                  <a:schemeClr val="tx1"/>
                </a:solidFill>
                <a:latin typeface="Arial" panose="020B0604020202020204" pitchFamily="34" charset="0"/>
                <a:cs typeface="Arial" panose="020B0604020202020204" pitchFamily="34" charset="0"/>
              </a:rPr>
              <a:t>trafficway</a:t>
            </a:r>
            <a:r>
              <a:rPr lang="en-US" dirty="0">
                <a:solidFill>
                  <a:schemeClr val="tx1"/>
                </a:solidFill>
                <a:latin typeface="Arial" panose="020B0604020202020204" pitchFamily="34" charset="0"/>
                <a:cs typeface="Arial" panose="020B0604020202020204" pitchFamily="34" charset="0"/>
              </a:rPr>
              <a:t>. A second 16,000 lb. single-unit truck loses control in the travel lane, runs off the road and enters the gas station striking the truck at the pump causing injury to both drivers, requiring immediate transportation to a hospital.</a:t>
            </a:r>
          </a:p>
        </p:txBody>
      </p:sp>
      <p:pic>
        <p:nvPicPr>
          <p:cNvPr id="13107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418013"/>
            <a:ext cx="2578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F7CCDD8-1AB0-4D77-84BD-2DBA6C071478}" type="slidenum">
              <a:rPr lang="en-US" altLang="en-US" sz="1200">
                <a:solidFill>
                  <a:srgbClr val="898989"/>
                </a:solidFill>
              </a:rPr>
              <a:pPr>
                <a:spcBef>
                  <a:spcPct val="0"/>
                </a:spcBef>
                <a:buFontTx/>
                <a:buNone/>
              </a:pPr>
              <a:t>127</a:t>
            </a:fld>
            <a:endParaRPr lang="en-US" altLang="en-US" sz="1200">
              <a:solidFill>
                <a:srgbClr val="898989"/>
              </a:solidFill>
            </a:endParaRPr>
          </a:p>
        </p:txBody>
      </p:sp>
      <p:sp>
        <p:nvSpPr>
          <p:cNvPr id="5" name="Rectangle 4"/>
          <p:cNvSpPr/>
          <p:nvPr/>
        </p:nvSpPr>
        <p:spPr>
          <a:xfrm>
            <a:off x="685800" y="587375"/>
            <a:ext cx="7772400" cy="708025"/>
          </a:xfrm>
          <a:prstGeom prst="rect">
            <a:avLst/>
          </a:prstGeom>
        </p:spPr>
        <p:txBody>
          <a:bodyPr>
            <a:spAutoFit/>
          </a:bodyPr>
          <a:lstStyle/>
          <a:p>
            <a:pPr algn="ctr" eaLnBrk="1" hangingPunct="1">
              <a:defRPr/>
            </a:pPr>
            <a:r>
              <a:rPr lang="en-US" sz="2000" u="sng" dirty="0">
                <a:solidFill>
                  <a:schemeClr val="accent6">
                    <a:lumMod val="75000"/>
                  </a:schemeClr>
                </a:solidFill>
              </a:rPr>
              <a:t>Recording Truck and Bus Information for Parked CMVs or Stopped CMVs Off the Roadway</a:t>
            </a:r>
          </a:p>
        </p:txBody>
      </p:sp>
      <p:sp>
        <p:nvSpPr>
          <p:cNvPr id="6" name="TextBox 5"/>
          <p:cNvSpPr txBox="1"/>
          <p:nvPr/>
        </p:nvSpPr>
        <p:spPr>
          <a:xfrm>
            <a:off x="519113" y="1592263"/>
            <a:ext cx="7829550" cy="4524375"/>
          </a:xfrm>
          <a:prstGeom prst="rect">
            <a:avLst/>
          </a:prstGeom>
          <a:noFill/>
        </p:spPr>
        <p:txBody>
          <a:bodyPr>
            <a:spAutoFit/>
          </a:bodyPr>
          <a:lstStyle/>
          <a:p>
            <a:pPr algn="ctr" eaLnBrk="1" hangingPunct="1">
              <a:defRPr/>
            </a:pPr>
            <a:r>
              <a:rPr lang="en-US" u="sng" dirty="0">
                <a:solidFill>
                  <a:schemeClr val="accent6">
                    <a:lumMod val="75000"/>
                  </a:schemeClr>
                </a:solidFill>
              </a:rPr>
              <a:t>Scenario 3</a:t>
            </a:r>
            <a:r>
              <a:rPr lang="en-US" dirty="0">
                <a:solidFill>
                  <a:schemeClr val="accent6">
                    <a:lumMod val="75000"/>
                  </a:schemeClr>
                </a:solidFill>
              </a:rPr>
              <a:t>:</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Is this a motor vehicle traffic crash?</a:t>
            </a:r>
          </a:p>
          <a:p>
            <a:pPr marL="742950" lvl="1" indent="-285750" eaLnBrk="1" hangingPunct="1">
              <a:buFont typeface="Arial" pitchFamily="34" charset="0"/>
              <a:buChar char="•"/>
              <a:defRPr/>
            </a:pPr>
            <a:endParaRPr lang="en-US" dirty="0"/>
          </a:p>
          <a:p>
            <a:pPr lvl="1" eaLnBrk="1" hangingPunct="1">
              <a:defRPr/>
            </a:pPr>
            <a:endParaRPr lang="en-US" dirty="0"/>
          </a:p>
          <a:p>
            <a:pPr marL="742950" lvl="1" indent="-285750" eaLnBrk="1" hangingPunct="1">
              <a:buFont typeface="Arial" pitchFamily="34" charset="0"/>
              <a:buChar char="•"/>
              <a:defRPr/>
            </a:pPr>
            <a:r>
              <a:rPr lang="en-US" dirty="0"/>
              <a:t>Should the truck data be reported to                                       SAFETYNET?</a:t>
            </a:r>
          </a:p>
        </p:txBody>
      </p:sp>
      <p:sp>
        <p:nvSpPr>
          <p:cNvPr id="7" name="Rounded Rectangle 6"/>
          <p:cNvSpPr/>
          <p:nvPr/>
        </p:nvSpPr>
        <p:spPr>
          <a:xfrm>
            <a:off x="1027113" y="2117725"/>
            <a:ext cx="7089775" cy="21494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lnSpc>
                <a:spcPct val="120000"/>
              </a:lnSpc>
              <a:defRPr/>
            </a:pPr>
            <a:r>
              <a:rPr lang="en-US" dirty="0">
                <a:solidFill>
                  <a:schemeClr val="tx1"/>
                </a:solidFill>
                <a:latin typeface="Arial" panose="020B0604020202020204" pitchFamily="34" charset="0"/>
                <a:cs typeface="Arial" panose="020B0604020202020204" pitchFamily="34" charset="0"/>
              </a:rPr>
              <a:t>A tractor/semi-trailer is stopped in a designated parking lane on a ramp to a rest area. The driver begins to pull forward in an effort to leave the parking space. The vehicle strikes and injures a pedestrian standing behind a truck parked in the space in front of the tractor/trailer. The pedestrian is transported to a medical treatment facility.</a:t>
            </a:r>
          </a:p>
        </p:txBody>
      </p:sp>
      <p:pic>
        <p:nvPicPr>
          <p:cNvPr id="13210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4452938"/>
            <a:ext cx="25781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248B22E-1FE9-4A1A-8401-1A84D2057F79}" type="slidenum">
              <a:rPr lang="en-US" altLang="en-US" sz="1200">
                <a:solidFill>
                  <a:srgbClr val="898989"/>
                </a:solidFill>
              </a:rPr>
              <a:pPr>
                <a:spcBef>
                  <a:spcPct val="0"/>
                </a:spcBef>
                <a:buFontTx/>
                <a:buNone/>
              </a:pPr>
              <a:t>128</a:t>
            </a:fld>
            <a:endParaRPr lang="en-US" altLang="en-US" sz="1200">
              <a:solidFill>
                <a:srgbClr val="898989"/>
              </a:solidFill>
            </a:endParaRPr>
          </a:p>
        </p:txBody>
      </p:sp>
      <p:sp>
        <p:nvSpPr>
          <p:cNvPr id="3" name="TextBox 2"/>
          <p:cNvSpPr txBox="1"/>
          <p:nvPr/>
        </p:nvSpPr>
        <p:spPr>
          <a:xfrm>
            <a:off x="990600" y="573088"/>
            <a:ext cx="71628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Additional Resources:</a:t>
            </a:r>
          </a:p>
        </p:txBody>
      </p:sp>
      <p:sp>
        <p:nvSpPr>
          <p:cNvPr id="133124" name="TextBox 5"/>
          <p:cNvSpPr txBox="1">
            <a:spLocks noChangeArrowheads="1"/>
          </p:cNvSpPr>
          <p:nvPr/>
        </p:nvSpPr>
        <p:spPr bwMode="auto">
          <a:xfrm>
            <a:off x="647700" y="1454150"/>
            <a:ext cx="78486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Court Assist: </a:t>
            </a:r>
          </a:p>
          <a:p>
            <a:pPr algn="ctr" eaLnBrk="1" hangingPunct="1">
              <a:spcBef>
                <a:spcPct val="0"/>
              </a:spcBef>
              <a:buFontTx/>
              <a:buNone/>
            </a:pPr>
            <a:r>
              <a:rPr lang="en-US" altLang="en-US" sz="1800">
                <a:latin typeface="Arial" charset="0"/>
                <a:hlinkClick r:id="rId4"/>
              </a:rPr>
              <a:t>http://flhsmv.gov/courts</a:t>
            </a:r>
            <a:r>
              <a:rPr lang="en-US" altLang="en-US" sz="1800">
                <a:latin typeface="Arial" charset="0"/>
              </a:rPr>
              <a:t> or call (850) 617-2589</a:t>
            </a:r>
          </a:p>
          <a:p>
            <a:pPr algn="ctr" eaLnBrk="1" hangingPunct="1">
              <a:spcBef>
                <a:spcPct val="0"/>
              </a:spcBef>
              <a:buFontTx/>
              <a:buNone/>
            </a:pPr>
            <a:endParaRPr lang="en-US" altLang="en-US" sz="1800">
              <a:latin typeface="Arial" charset="0"/>
            </a:endParaRPr>
          </a:p>
          <a:p>
            <a:pPr algn="ctr" eaLnBrk="1" hangingPunct="1">
              <a:spcBef>
                <a:spcPct val="0"/>
              </a:spcBef>
              <a:buFontTx/>
              <a:buNone/>
            </a:pPr>
            <a:endParaRPr lang="en-US" altLang="en-US" sz="1800">
              <a:latin typeface="Arial" charset="0"/>
            </a:endParaRPr>
          </a:p>
          <a:p>
            <a:pPr algn="ctr" eaLnBrk="1" hangingPunct="1">
              <a:spcBef>
                <a:spcPct val="0"/>
              </a:spcBef>
              <a:buFontTx/>
              <a:buNone/>
            </a:pPr>
            <a:r>
              <a:rPr lang="en-US" altLang="en-US" sz="1800">
                <a:latin typeface="Arial" charset="0"/>
              </a:rPr>
              <a:t>FMCSA Company Snapshot:</a:t>
            </a:r>
          </a:p>
          <a:p>
            <a:pPr algn="ctr" eaLnBrk="1" hangingPunct="1">
              <a:spcBef>
                <a:spcPct val="0"/>
              </a:spcBef>
              <a:buFontTx/>
              <a:buNone/>
            </a:pPr>
            <a:r>
              <a:rPr lang="en-US" altLang="en-US" sz="1800">
                <a:latin typeface="Arial" charset="0"/>
                <a:hlinkClick r:id="rId5"/>
              </a:rPr>
              <a:t>http://safer.fmcsa.dot.gov/CompanySnapshot.aspx</a:t>
            </a:r>
            <a:r>
              <a:rPr lang="en-US" altLang="en-US" sz="1800">
                <a:latin typeface="Arial" charset="0"/>
              </a:rPr>
              <a:t> </a:t>
            </a:r>
          </a:p>
          <a:p>
            <a:pPr algn="ctr" eaLnBrk="1" hangingPunct="1">
              <a:spcBef>
                <a:spcPct val="0"/>
              </a:spcBef>
              <a:buFontTx/>
              <a:buNone/>
            </a:pPr>
            <a:endParaRPr lang="en-US" altLang="en-US" sz="1800">
              <a:latin typeface="Arial" charset="0"/>
            </a:endParaRPr>
          </a:p>
          <a:p>
            <a:pPr algn="ctr" eaLnBrk="1" hangingPunct="1">
              <a:spcBef>
                <a:spcPct val="0"/>
              </a:spcBef>
              <a:buFontTx/>
              <a:buNone/>
            </a:pPr>
            <a:endParaRPr lang="en-US" altLang="en-US" sz="1800">
              <a:latin typeface="Arial" charset="0"/>
            </a:endParaRPr>
          </a:p>
          <a:p>
            <a:pPr algn="ctr" eaLnBrk="1" hangingPunct="1">
              <a:spcBef>
                <a:spcPct val="0"/>
              </a:spcBef>
              <a:buFontTx/>
              <a:buNone/>
            </a:pPr>
            <a:r>
              <a:rPr lang="en-US" altLang="en-US" sz="1800">
                <a:latin typeface="Arial" charset="0"/>
              </a:rPr>
              <a:t>National Institute for Safety Research and FMCSA CMV ID 4.0                          (accessing CMV VIN &amp; Safetynet Crash Data):</a:t>
            </a:r>
          </a:p>
          <a:p>
            <a:pPr algn="ctr" eaLnBrk="1" hangingPunct="1">
              <a:spcBef>
                <a:spcPct val="0"/>
              </a:spcBef>
              <a:buFontTx/>
              <a:buNone/>
            </a:pPr>
            <a:r>
              <a:rPr lang="en-US" altLang="en-US" sz="1800">
                <a:latin typeface="Arial" charset="0"/>
                <a:hlinkClick r:id="rId6"/>
              </a:rPr>
              <a:t>www.nisrinc.com/cmv_id/cmv_id.asp</a:t>
            </a:r>
            <a:r>
              <a:rPr lang="en-US" altLang="en-US" sz="1800">
                <a:latin typeface="Arial" charset="0"/>
              </a:rPr>
              <a:t> </a:t>
            </a:r>
          </a:p>
          <a:p>
            <a:pPr algn="ctr" eaLnBrk="1" hangingPunct="1">
              <a:spcBef>
                <a:spcPct val="0"/>
              </a:spcBef>
              <a:buFontTx/>
              <a:buNone/>
            </a:pPr>
            <a:endParaRPr lang="en-US" altLang="en-US" sz="1800">
              <a:latin typeface="Arial" charset="0"/>
            </a:endParaRPr>
          </a:p>
          <a:p>
            <a:pPr algn="ctr" eaLnBrk="1" hangingPunct="1">
              <a:spcBef>
                <a:spcPct val="0"/>
              </a:spcBef>
              <a:buFontTx/>
              <a:buNone/>
            </a:pPr>
            <a:r>
              <a:rPr lang="en-US" altLang="en-US" sz="1800">
                <a:latin typeface="Arial" charset="0"/>
                <a:cs typeface="Arial" charset="0"/>
              </a:rPr>
              <a:t>Florida Department of Highway Safety and Motor Vehicles</a:t>
            </a:r>
          </a:p>
          <a:p>
            <a:pPr algn="ctr" eaLnBrk="1" hangingPunct="1">
              <a:spcBef>
                <a:spcPct val="0"/>
              </a:spcBef>
              <a:buFontTx/>
              <a:buNone/>
            </a:pPr>
            <a:r>
              <a:rPr lang="en-US" altLang="en-US" sz="1800">
                <a:latin typeface="Arial" charset="0"/>
                <a:cs typeface="Arial" charset="0"/>
              </a:rPr>
              <a:t>(accessing VIN and GVWR for non-CMV vehicles)</a:t>
            </a:r>
          </a:p>
          <a:p>
            <a:pPr algn="ctr" eaLnBrk="1" hangingPunct="1">
              <a:spcBef>
                <a:spcPct val="0"/>
              </a:spcBef>
              <a:buFontTx/>
              <a:buNone/>
            </a:pPr>
            <a:r>
              <a:rPr lang="en-US" altLang="en-US" sz="1800" u="sng">
                <a:latin typeface="Arial" charset="0"/>
                <a:cs typeface="Arial" charset="0"/>
                <a:hlinkClick r:id="rId7"/>
              </a:rPr>
              <a:t>https://services.flhsmv.gov/MVCheckWeb/InquiryView.aspx</a:t>
            </a:r>
            <a:r>
              <a:rPr lang="en-US" altLang="en-US" sz="1800">
                <a:latin typeface="Arial" charset="0"/>
                <a:cs typeface="Arial" charset="0"/>
              </a:rPr>
              <a:t> </a:t>
            </a:r>
          </a:p>
        </p:txBody>
      </p:sp>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3"/>
          <p:cNvSpPr>
            <a:spLocks noGrp="1"/>
          </p:cNvSpPr>
          <p:nvPr>
            <p:ph type="sldNum" sz="quarter" idx="12"/>
          </p:nvPr>
        </p:nvSpPr>
        <p:spPr bwMode="auto">
          <a:xfrm>
            <a:off x="6886575" y="64516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F613646-1DD1-4799-B458-3D75091C2A0D}" type="slidenum">
              <a:rPr lang="en-US" altLang="en-US" sz="1200">
                <a:solidFill>
                  <a:srgbClr val="898989"/>
                </a:solidFill>
              </a:rPr>
              <a:pPr>
                <a:spcBef>
                  <a:spcPct val="0"/>
                </a:spcBef>
                <a:buFontTx/>
                <a:buNone/>
              </a:pPr>
              <a:t>129</a:t>
            </a:fld>
            <a:endParaRPr lang="en-US" altLang="en-US" sz="1200">
              <a:solidFill>
                <a:srgbClr val="898989"/>
              </a:solidFill>
            </a:endParaRPr>
          </a:p>
        </p:txBody>
      </p:sp>
      <p:sp>
        <p:nvSpPr>
          <p:cNvPr id="5" name="TextBox 4"/>
          <p:cNvSpPr txBox="1"/>
          <p:nvPr/>
        </p:nvSpPr>
        <p:spPr>
          <a:xfrm>
            <a:off x="990600" y="373063"/>
            <a:ext cx="71628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Additional Resources: (continued)</a:t>
            </a:r>
          </a:p>
        </p:txBody>
      </p:sp>
      <p:pic>
        <p:nvPicPr>
          <p:cNvPr id="13414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4875"/>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876550" y="3228975"/>
            <a:ext cx="5915025" cy="2238375"/>
          </a:xfrm>
          <a:prstGeom prst="roundRect">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US" dirty="0">
                <a:solidFill>
                  <a:schemeClr val="tx1"/>
                </a:solidFill>
                <a:latin typeface="Arial" panose="020B0604020202020204" pitchFamily="34" charset="0"/>
                <a:cs typeface="Arial" panose="020B0604020202020204" pitchFamily="34" charset="0"/>
              </a:rPr>
              <a:t>The FIRES Portal is a valuable resource for accessing traffic accident reports completed by Florida law enforcement agencies. To gain access, contact:  </a:t>
            </a:r>
          </a:p>
          <a:p>
            <a:pPr algn="ctr" eaLnBrk="1" hangingPunct="1">
              <a:defRPr/>
            </a:pPr>
            <a:r>
              <a:rPr lang="en-US" b="1" dirty="0">
                <a:solidFill>
                  <a:schemeClr val="tx1"/>
                </a:solidFill>
                <a:latin typeface="Arial" panose="020B0604020202020204" pitchFamily="34" charset="0"/>
                <a:cs typeface="Arial" panose="020B0604020202020204" pitchFamily="34" charset="0"/>
              </a:rPr>
              <a:t>FIRES Portal website: </a:t>
            </a:r>
            <a:r>
              <a:rPr lang="en-US" altLang="en-US" dirty="0">
                <a:solidFill>
                  <a:schemeClr val="tx1"/>
                </a:solidFill>
                <a:latin typeface="Arial" panose="020B0604020202020204" pitchFamily="34" charset="0"/>
                <a:cs typeface="Arial" panose="020B0604020202020204" pitchFamily="34" charset="0"/>
                <a:hlinkClick r:id="rId3"/>
              </a:rPr>
              <a:t>https://firesportal.com</a:t>
            </a:r>
            <a:endParaRPr lang="en-US" altLang="en-US" dirty="0">
              <a:solidFill>
                <a:schemeClr val="tx1"/>
              </a:solidFill>
              <a:latin typeface="Arial" panose="020B0604020202020204" pitchFamily="34" charset="0"/>
              <a:cs typeface="Arial" panose="020B0604020202020204" pitchFamily="34" charset="0"/>
            </a:endParaRPr>
          </a:p>
          <a:p>
            <a:pPr algn="ctr" eaLnBrk="1" hangingPunct="1">
              <a:defRPr/>
            </a:pPr>
            <a:r>
              <a:rPr lang="en-US" b="1" dirty="0">
                <a:solidFill>
                  <a:schemeClr val="tx1"/>
                </a:solidFill>
                <a:latin typeface="Arial" panose="020B0604020202020204" pitchFamily="34" charset="0"/>
                <a:cs typeface="Arial" panose="020B0604020202020204" pitchFamily="34" charset="0"/>
              </a:rPr>
              <a:t>Phone</a:t>
            </a:r>
            <a:r>
              <a:rPr lang="en-US" b="1">
                <a:solidFill>
                  <a:schemeClr val="tx1"/>
                </a:solidFill>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866) 495-4206</a:t>
            </a:r>
            <a:endParaRPr lang="en-US" dirty="0">
              <a:solidFill>
                <a:schemeClr val="tx1"/>
              </a:solidFill>
              <a:latin typeface="Arial" panose="020B0604020202020204" pitchFamily="34" charset="0"/>
              <a:cs typeface="Arial" panose="020B0604020202020204" pitchFamily="34" charset="0"/>
            </a:endParaRPr>
          </a:p>
          <a:p>
            <a:pPr algn="ctr" eaLnBrk="1" hangingPunct="1">
              <a:defRPr/>
            </a:pPr>
            <a:r>
              <a:rPr lang="en-US" b="1" dirty="0">
                <a:solidFill>
                  <a:schemeClr val="tx1"/>
                </a:solidFill>
                <a:latin typeface="Arial" panose="020B0604020202020204" pitchFamily="34" charset="0"/>
                <a:cs typeface="Arial" panose="020B0604020202020204" pitchFamily="34" charset="0"/>
              </a:rPr>
              <a:t>Email:  </a:t>
            </a:r>
            <a:r>
              <a:rPr lang="en-US" dirty="0">
                <a:solidFill>
                  <a:schemeClr val="tx1"/>
                </a:solidFill>
                <a:latin typeface="Arial" panose="020B0604020202020204" pitchFamily="34" charset="0"/>
                <a:cs typeface="Arial" panose="020B0604020202020204" pitchFamily="34" charset="0"/>
                <a:hlinkClick r:id="rId4"/>
              </a:rPr>
              <a:t>fires@appriss.com</a:t>
            </a:r>
            <a:r>
              <a:rPr lang="en-US" dirty="0">
                <a:solidFill>
                  <a:schemeClr val="tx1"/>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C05565A-6B15-4FF4-B37C-5A607EF3E1F4}" type="slidenum">
              <a:rPr lang="en-US" altLang="en-US" sz="1200">
                <a:solidFill>
                  <a:srgbClr val="898989"/>
                </a:solidFill>
              </a:rPr>
              <a:pPr>
                <a:spcBef>
                  <a:spcPct val="0"/>
                </a:spcBef>
                <a:buFontTx/>
                <a:buNone/>
              </a:pPr>
              <a:t>13</a:t>
            </a:fld>
            <a:endParaRPr lang="en-US" altLang="en-US" sz="1200">
              <a:solidFill>
                <a:srgbClr val="898989"/>
              </a:solidFill>
            </a:endParaRPr>
          </a:p>
        </p:txBody>
      </p:sp>
      <p:sp>
        <p:nvSpPr>
          <p:cNvPr id="3" name="TextBox 2"/>
          <p:cNvSpPr txBox="1"/>
          <p:nvPr/>
        </p:nvSpPr>
        <p:spPr>
          <a:xfrm>
            <a:off x="735013" y="439738"/>
            <a:ext cx="7700962" cy="522287"/>
          </a:xfrm>
          <a:prstGeom prst="rect">
            <a:avLst/>
          </a:prstGeom>
          <a:noFill/>
        </p:spPr>
        <p:txBody>
          <a:bodyPr>
            <a:spAutoFit/>
          </a:bodyPr>
          <a:lstStyle/>
          <a:p>
            <a:pPr algn="ctr" eaLnBrk="1" hangingPunct="1">
              <a:defRPr/>
            </a:pPr>
            <a:r>
              <a:rPr lang="en-US" sz="2800" u="sng" dirty="0">
                <a:solidFill>
                  <a:schemeClr val="accent6">
                    <a:lumMod val="75000"/>
                  </a:schemeClr>
                </a:solidFill>
              </a:rPr>
              <a:t>HSMV 90010S</a:t>
            </a:r>
          </a:p>
        </p:txBody>
      </p:sp>
      <p:sp>
        <p:nvSpPr>
          <p:cNvPr id="2" name="TextBox 1"/>
          <p:cNvSpPr txBox="1"/>
          <p:nvPr/>
        </p:nvSpPr>
        <p:spPr>
          <a:xfrm>
            <a:off x="341313" y="1365250"/>
            <a:ext cx="6275387" cy="4524375"/>
          </a:xfrm>
          <a:prstGeom prst="rect">
            <a:avLst/>
          </a:prstGeom>
          <a:noFill/>
        </p:spPr>
        <p:txBody>
          <a:bodyPr>
            <a:spAutoFit/>
          </a:bodyPr>
          <a:lstStyle/>
          <a:p>
            <a:pPr eaLnBrk="1" hangingPunct="1">
              <a:defRPr/>
            </a:pPr>
            <a:r>
              <a:rPr lang="en-US" dirty="0"/>
              <a:t>All Long Form and Short Form crash reports must include:</a:t>
            </a:r>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The date, time, and location of the crash</a:t>
            </a:r>
          </a:p>
          <a:p>
            <a:pPr lvl="1" eaLnBrk="1" hangingPunct="1">
              <a:defRPr/>
            </a:pPr>
            <a:endParaRPr lang="en-US" dirty="0"/>
          </a:p>
          <a:p>
            <a:pPr marL="742950" lvl="1" indent="-285750" eaLnBrk="1" hangingPunct="1">
              <a:buFont typeface="Arial" pitchFamily="34" charset="0"/>
              <a:buChar char="•"/>
              <a:defRPr/>
            </a:pPr>
            <a:r>
              <a:rPr lang="en-US" dirty="0"/>
              <a:t>Description of vehicle(s) involved</a:t>
            </a:r>
          </a:p>
          <a:p>
            <a:pPr lvl="1" eaLnBrk="1" hangingPunct="1">
              <a:defRPr/>
            </a:pPr>
            <a:endParaRPr lang="en-US" dirty="0"/>
          </a:p>
          <a:p>
            <a:pPr marL="742950" lvl="1" indent="-285750" eaLnBrk="1" hangingPunct="1">
              <a:buFont typeface="Arial" pitchFamily="34" charset="0"/>
              <a:buChar char="•"/>
              <a:defRPr/>
            </a:pPr>
            <a:r>
              <a:rPr lang="en-US" dirty="0"/>
              <a:t>Names and address’ of all parties involved, including drivers and passengers</a:t>
            </a:r>
          </a:p>
          <a:p>
            <a:pPr lvl="1" eaLnBrk="1" hangingPunct="1">
              <a:defRPr/>
            </a:pPr>
            <a:endParaRPr lang="en-US" dirty="0"/>
          </a:p>
          <a:p>
            <a:pPr marL="742950" lvl="1" indent="-285750" eaLnBrk="1" hangingPunct="1">
              <a:buFont typeface="Arial" pitchFamily="34" charset="0"/>
              <a:buChar char="•"/>
              <a:defRPr/>
            </a:pPr>
            <a:r>
              <a:rPr lang="en-US" dirty="0"/>
              <a:t>Names and address’ of all witnesses</a:t>
            </a:r>
          </a:p>
          <a:p>
            <a:pPr lvl="1" eaLnBrk="1" hangingPunct="1">
              <a:defRPr/>
            </a:pPr>
            <a:endParaRPr lang="en-US" dirty="0"/>
          </a:p>
          <a:p>
            <a:pPr marL="742950" lvl="1" indent="-285750" eaLnBrk="1" hangingPunct="1">
              <a:buFont typeface="Arial" pitchFamily="34" charset="0"/>
              <a:buChar char="•"/>
              <a:defRPr/>
            </a:pPr>
            <a:r>
              <a:rPr lang="en-US" dirty="0"/>
              <a:t>The name, badge number and agency of the officer investigating the crash</a:t>
            </a:r>
          </a:p>
          <a:p>
            <a:pPr lvl="1" eaLnBrk="1" hangingPunct="1">
              <a:defRPr/>
            </a:pPr>
            <a:endParaRPr lang="en-US" dirty="0"/>
          </a:p>
          <a:p>
            <a:pPr marL="742950" lvl="1" indent="-285750" eaLnBrk="1" hangingPunct="1">
              <a:buFont typeface="Arial" pitchFamily="34" charset="0"/>
              <a:buChar char="•"/>
              <a:defRPr/>
            </a:pPr>
            <a:r>
              <a:rPr lang="en-US" dirty="0"/>
              <a:t>Names of insurance companies</a:t>
            </a:r>
          </a:p>
        </p:txBody>
      </p:sp>
      <p:pic>
        <p:nvPicPr>
          <p:cNvPr id="1536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61988"/>
            <a:ext cx="40671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E895EFA-3AAF-4689-843A-05E7C1A972C0}" type="slidenum">
              <a:rPr lang="en-US" altLang="en-US" sz="1200">
                <a:solidFill>
                  <a:srgbClr val="898989"/>
                </a:solidFill>
              </a:rPr>
              <a:pPr>
                <a:spcBef>
                  <a:spcPct val="0"/>
                </a:spcBef>
                <a:buFontTx/>
                <a:buNone/>
              </a:pPr>
              <a:t>130</a:t>
            </a:fld>
            <a:endParaRPr lang="en-US" altLang="en-US" sz="1200">
              <a:solidFill>
                <a:srgbClr val="898989"/>
              </a:solidFill>
            </a:endParaRPr>
          </a:p>
        </p:txBody>
      </p:sp>
      <p:sp>
        <p:nvSpPr>
          <p:cNvPr id="5" name="TextBox 4"/>
          <p:cNvSpPr txBox="1"/>
          <p:nvPr/>
        </p:nvSpPr>
        <p:spPr>
          <a:xfrm>
            <a:off x="990600" y="573088"/>
            <a:ext cx="71628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Provide Feedback for this Course:</a:t>
            </a:r>
          </a:p>
        </p:txBody>
      </p:sp>
      <p:sp>
        <p:nvSpPr>
          <p:cNvPr id="135172" name="TextBox 5"/>
          <p:cNvSpPr txBox="1">
            <a:spLocks noChangeArrowheads="1"/>
          </p:cNvSpPr>
          <p:nvPr/>
        </p:nvSpPr>
        <p:spPr bwMode="auto">
          <a:xfrm>
            <a:off x="647700" y="2019300"/>
            <a:ext cx="78486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Thank you for taking this Training.</a:t>
            </a:r>
          </a:p>
          <a:p>
            <a:pPr algn="ctr" eaLnBrk="1" hangingPunct="1">
              <a:spcBef>
                <a:spcPct val="0"/>
              </a:spcBef>
              <a:buFontTx/>
              <a:buNone/>
            </a:pPr>
            <a:r>
              <a:rPr lang="en-US" altLang="en-US" sz="1800">
                <a:latin typeface="Arial" charset="0"/>
              </a:rPr>
              <a:t>We are interested in your feedback!</a:t>
            </a:r>
          </a:p>
          <a:p>
            <a:pPr algn="ctr" eaLnBrk="1" hangingPunct="1">
              <a:spcBef>
                <a:spcPct val="0"/>
              </a:spcBef>
              <a:buFontTx/>
              <a:buNone/>
            </a:pPr>
            <a:r>
              <a:rPr lang="en-US" altLang="en-US" sz="1800">
                <a:latin typeface="Arial" charset="0"/>
              </a:rPr>
              <a:t>Send your comments, questions, concerns,                                                                or any input you </a:t>
            </a:r>
          </a:p>
          <a:p>
            <a:pPr algn="ctr" eaLnBrk="1" hangingPunct="1">
              <a:spcBef>
                <a:spcPct val="0"/>
              </a:spcBef>
              <a:buFontTx/>
              <a:buNone/>
            </a:pPr>
            <a:r>
              <a:rPr lang="en-US" altLang="en-US" sz="1800">
                <a:latin typeface="Arial" charset="0"/>
              </a:rPr>
              <a:t>may wish to provide us!</a:t>
            </a:r>
          </a:p>
          <a:p>
            <a:pPr algn="ctr" eaLnBrk="1" hangingPunct="1">
              <a:spcBef>
                <a:spcPct val="0"/>
              </a:spcBef>
              <a:buFontTx/>
              <a:buNone/>
            </a:pPr>
            <a:endParaRPr lang="en-US" altLang="en-US" sz="1800">
              <a:latin typeface="Arial" charset="0"/>
            </a:endParaRPr>
          </a:p>
          <a:p>
            <a:pPr algn="ctr" eaLnBrk="1" hangingPunct="1">
              <a:spcBef>
                <a:spcPct val="0"/>
              </a:spcBef>
              <a:buFontTx/>
              <a:buNone/>
            </a:pPr>
            <a:r>
              <a:rPr lang="en-US" altLang="en-US" sz="1800">
                <a:latin typeface="Arial" charset="0"/>
              </a:rPr>
              <a:t>Email us at:  </a:t>
            </a:r>
          </a:p>
          <a:p>
            <a:pPr algn="ctr" eaLnBrk="1" hangingPunct="1">
              <a:spcBef>
                <a:spcPct val="0"/>
              </a:spcBef>
              <a:buFontTx/>
              <a:buNone/>
            </a:pPr>
            <a:r>
              <a:rPr lang="en-US" altLang="en-US" sz="1800">
                <a:latin typeface="Arial" charset="0"/>
                <a:hlinkClick r:id="rId4"/>
              </a:rPr>
              <a:t>Courtassist@flhsmv.gov</a:t>
            </a:r>
            <a:endParaRPr lang="en-US" altLang="en-US" sz="1800">
              <a:latin typeface="Arial" charset="0"/>
            </a:endParaRPr>
          </a:p>
          <a:p>
            <a:pPr algn="ctr" eaLnBrk="1" hangingPunct="1">
              <a:spcBef>
                <a:spcPct val="0"/>
              </a:spcBef>
              <a:buFontTx/>
              <a:buNone/>
            </a:pPr>
            <a:endParaRPr lang="en-US" altLang="en-US" sz="1800">
              <a:latin typeface="Arial" charset="0"/>
            </a:endParaRPr>
          </a:p>
          <a:p>
            <a:pPr algn="ctr" eaLnBrk="1" hangingPunct="1">
              <a:spcBef>
                <a:spcPct val="0"/>
              </a:spcBef>
              <a:buFontTx/>
              <a:buNone/>
            </a:pPr>
            <a:endParaRPr lang="en-US" altLang="en-US" sz="1800">
              <a:latin typeface="Arial" charset="0"/>
            </a:endParaRPr>
          </a:p>
        </p:txBody>
      </p:sp>
      <p:pic>
        <p:nvPicPr>
          <p:cNvPr id="13517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4513" y="355600"/>
            <a:ext cx="22320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0418198-DB41-41FB-BC45-D0E65484A2A2}" type="slidenum">
              <a:rPr lang="en-US" altLang="en-US" sz="1200">
                <a:solidFill>
                  <a:srgbClr val="898989"/>
                </a:solidFill>
              </a:rPr>
              <a:pPr>
                <a:spcBef>
                  <a:spcPct val="0"/>
                </a:spcBef>
                <a:buFontTx/>
                <a:buNone/>
              </a:pPr>
              <a:t>14</a:t>
            </a:fld>
            <a:endParaRPr lang="en-US" altLang="en-US" sz="1200">
              <a:solidFill>
                <a:srgbClr val="898989"/>
              </a:solidFill>
            </a:endParaRPr>
          </a:p>
        </p:txBody>
      </p:sp>
      <p:sp>
        <p:nvSpPr>
          <p:cNvPr id="2" name="TextBox 1"/>
          <p:cNvSpPr txBox="1"/>
          <p:nvPr/>
        </p:nvSpPr>
        <p:spPr>
          <a:xfrm>
            <a:off x="4975225" y="1166813"/>
            <a:ext cx="4033838" cy="522287"/>
          </a:xfrm>
          <a:prstGeom prst="rect">
            <a:avLst/>
          </a:prstGeom>
          <a:noFill/>
        </p:spPr>
        <p:txBody>
          <a:bodyPr>
            <a:spAutoFit/>
          </a:bodyPr>
          <a:lstStyle/>
          <a:p>
            <a:pPr algn="ctr" eaLnBrk="1" hangingPunct="1">
              <a:defRPr/>
            </a:pPr>
            <a:r>
              <a:rPr lang="en-US" sz="2800" u="sng" dirty="0">
                <a:solidFill>
                  <a:schemeClr val="accent6">
                    <a:lumMod val="75000"/>
                  </a:schemeClr>
                </a:solidFill>
              </a:rPr>
              <a:t>Event Page</a:t>
            </a:r>
          </a:p>
        </p:txBody>
      </p:sp>
      <p:sp>
        <p:nvSpPr>
          <p:cNvPr id="16388" name="TextBox 2"/>
          <p:cNvSpPr txBox="1">
            <a:spLocks noChangeArrowheads="1"/>
          </p:cNvSpPr>
          <p:nvPr/>
        </p:nvSpPr>
        <p:spPr bwMode="auto">
          <a:xfrm>
            <a:off x="4975225" y="2501900"/>
            <a:ext cx="40338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latin typeface="Arial" charset="0"/>
              </a:rPr>
              <a:t>This section is designed to identify overall characteristics of the traffic crash. </a:t>
            </a:r>
          </a:p>
        </p:txBody>
      </p:sp>
      <p:pic>
        <p:nvPicPr>
          <p:cNvPr id="16389"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65113" y="180975"/>
            <a:ext cx="4646612" cy="601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A6E238E-B351-4C6F-AD6B-14CC8F18BF4C}" type="slidenum">
              <a:rPr lang="en-US" altLang="en-US" sz="1200">
                <a:solidFill>
                  <a:srgbClr val="898989"/>
                </a:solidFill>
              </a:rPr>
              <a:pPr>
                <a:spcBef>
                  <a:spcPct val="0"/>
                </a:spcBef>
                <a:buFontTx/>
                <a:buNone/>
              </a:pPr>
              <a:t>15</a:t>
            </a:fld>
            <a:endParaRPr lang="en-US" altLang="en-US" sz="1200">
              <a:solidFill>
                <a:srgbClr val="898989"/>
              </a:solidFill>
            </a:endParaRPr>
          </a:p>
        </p:txBody>
      </p:sp>
      <p:sp>
        <p:nvSpPr>
          <p:cNvPr id="2" name="TextBox 1"/>
          <p:cNvSpPr txBox="1"/>
          <p:nvPr/>
        </p:nvSpPr>
        <p:spPr>
          <a:xfrm>
            <a:off x="287338" y="511175"/>
            <a:ext cx="2509837" cy="5262563"/>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marL="285750" indent="-285750" eaLnBrk="1" hangingPunct="1">
              <a:buFont typeface="Arial" pitchFamily="34" charset="0"/>
              <a:buChar char="•"/>
              <a:defRPr/>
            </a:pPr>
            <a:r>
              <a:rPr lang="en-US" sz="1400" dirty="0"/>
              <a:t>Crash Date</a:t>
            </a:r>
          </a:p>
          <a:p>
            <a:pPr marL="285750" indent="-285750" eaLnBrk="1" hangingPunct="1">
              <a:buFont typeface="Arial" pitchFamily="34" charset="0"/>
              <a:buChar char="•"/>
              <a:defRPr/>
            </a:pPr>
            <a:r>
              <a:rPr lang="en-US" sz="1400" dirty="0"/>
              <a:t>Time of Crash</a:t>
            </a:r>
          </a:p>
          <a:p>
            <a:pPr marL="285750" indent="-285750" eaLnBrk="1" hangingPunct="1">
              <a:buFont typeface="Arial" pitchFamily="34" charset="0"/>
              <a:buChar char="•"/>
              <a:defRPr/>
            </a:pPr>
            <a:r>
              <a:rPr lang="en-US" sz="1400" dirty="0"/>
              <a:t>Date of Report</a:t>
            </a:r>
          </a:p>
          <a:p>
            <a:pPr marL="285750" indent="-285750" eaLnBrk="1" hangingPunct="1">
              <a:buFont typeface="Arial" pitchFamily="34" charset="0"/>
              <a:buChar char="•"/>
              <a:defRPr/>
            </a:pPr>
            <a:r>
              <a:rPr lang="en-US" sz="1400" dirty="0"/>
              <a:t>County Code </a:t>
            </a:r>
          </a:p>
          <a:p>
            <a:pPr marL="285750" indent="-285750" eaLnBrk="1" hangingPunct="1">
              <a:buFont typeface="Arial" pitchFamily="34" charset="0"/>
              <a:buChar char="•"/>
              <a:defRPr/>
            </a:pPr>
            <a:r>
              <a:rPr lang="en-US" sz="1400" dirty="0"/>
              <a:t>City Code</a:t>
            </a:r>
          </a:p>
          <a:p>
            <a:pPr marL="285750" indent="-285750" eaLnBrk="1" hangingPunct="1">
              <a:buFont typeface="Arial" pitchFamily="34" charset="0"/>
              <a:buChar char="•"/>
              <a:defRPr/>
            </a:pPr>
            <a:r>
              <a:rPr lang="en-US" sz="1400" dirty="0"/>
              <a:t>County of Crash </a:t>
            </a:r>
          </a:p>
          <a:p>
            <a:pPr marL="285750" indent="-285750" eaLnBrk="1" hangingPunct="1">
              <a:buFont typeface="Arial" pitchFamily="34" charset="0"/>
              <a:buChar char="•"/>
              <a:defRPr/>
            </a:pPr>
            <a:r>
              <a:rPr lang="en-US" sz="1400" dirty="0"/>
              <a:t>Road System Identifier</a:t>
            </a:r>
          </a:p>
          <a:p>
            <a:pPr marL="285750" indent="-285750" eaLnBrk="1" hangingPunct="1">
              <a:buFont typeface="Arial" pitchFamily="34" charset="0"/>
              <a:buChar char="•"/>
              <a:defRPr/>
            </a:pPr>
            <a:r>
              <a:rPr lang="en-US" sz="1400" dirty="0"/>
              <a:t>Type of Shoulder</a:t>
            </a:r>
          </a:p>
          <a:p>
            <a:pPr marL="285750" indent="-285750" eaLnBrk="1" hangingPunct="1">
              <a:buFont typeface="Arial" pitchFamily="34" charset="0"/>
              <a:buChar char="•"/>
              <a:defRPr/>
            </a:pPr>
            <a:r>
              <a:rPr lang="en-US" sz="1400" dirty="0"/>
              <a:t>Type of Intersection</a:t>
            </a:r>
          </a:p>
          <a:p>
            <a:pPr marL="285750" indent="-285750" eaLnBrk="1" hangingPunct="1">
              <a:buFont typeface="Arial" pitchFamily="34" charset="0"/>
              <a:buChar char="•"/>
              <a:defRPr/>
            </a:pPr>
            <a:r>
              <a:rPr lang="en-US" sz="1400" dirty="0"/>
              <a:t>Light Condition</a:t>
            </a:r>
          </a:p>
          <a:p>
            <a:pPr marL="285750" indent="-285750" eaLnBrk="1" hangingPunct="1">
              <a:buFont typeface="Arial" pitchFamily="34" charset="0"/>
              <a:buChar char="•"/>
              <a:defRPr/>
            </a:pPr>
            <a:r>
              <a:rPr lang="en-US" sz="1400" dirty="0"/>
              <a:t>Weather Condition</a:t>
            </a:r>
          </a:p>
          <a:p>
            <a:pPr marL="285750" indent="-285750" eaLnBrk="1" hangingPunct="1">
              <a:buFont typeface="Arial" pitchFamily="34" charset="0"/>
              <a:buChar char="•"/>
              <a:defRPr/>
            </a:pPr>
            <a:r>
              <a:rPr lang="en-US" sz="1400" dirty="0"/>
              <a:t>Roadway Surface Condition</a:t>
            </a:r>
          </a:p>
          <a:p>
            <a:pPr marL="285750" indent="-285750" eaLnBrk="1" hangingPunct="1">
              <a:buFont typeface="Arial" pitchFamily="34" charset="0"/>
              <a:buChar char="•"/>
              <a:defRPr/>
            </a:pPr>
            <a:r>
              <a:rPr lang="en-US" sz="1400" dirty="0"/>
              <a:t>Manner of Collision/Impact</a:t>
            </a:r>
          </a:p>
          <a:p>
            <a:pPr marL="285750" indent="-285750" eaLnBrk="1" hangingPunct="1">
              <a:buFont typeface="Arial" pitchFamily="34" charset="0"/>
              <a:buChar char="•"/>
              <a:defRPr/>
            </a:pPr>
            <a:r>
              <a:rPr lang="en-US" sz="1400" dirty="0"/>
              <a:t>First Harmful Event</a:t>
            </a:r>
          </a:p>
          <a:p>
            <a:pPr marL="285750" indent="-285750" eaLnBrk="1" hangingPunct="1">
              <a:buFont typeface="Arial" pitchFamily="34" charset="0"/>
              <a:buChar char="•"/>
              <a:defRPr/>
            </a:pPr>
            <a:r>
              <a:rPr lang="en-US" sz="1400" dirty="0"/>
              <a:t>Contributing Circumstances</a:t>
            </a:r>
          </a:p>
          <a:p>
            <a:pPr marL="285750" indent="-285750" eaLnBrk="1" hangingPunct="1">
              <a:buFont typeface="Arial" pitchFamily="34" charset="0"/>
              <a:buChar char="•"/>
              <a:defRPr/>
            </a:pPr>
            <a:r>
              <a:rPr lang="en-US" sz="1400" dirty="0"/>
              <a:t>Work Zone Related</a:t>
            </a:r>
          </a:p>
          <a:p>
            <a:pPr marL="285750" indent="-285750" eaLnBrk="1" hangingPunct="1">
              <a:buFont typeface="Arial" pitchFamily="34" charset="0"/>
              <a:buChar char="•"/>
              <a:defRPr/>
            </a:pPr>
            <a:r>
              <a:rPr lang="en-US" sz="1400" dirty="0"/>
              <a:t>Type of Work Zone</a:t>
            </a:r>
          </a:p>
          <a:p>
            <a:pPr marL="285750" indent="-285750" eaLnBrk="1" hangingPunct="1">
              <a:buFont typeface="Arial" pitchFamily="34" charset="0"/>
              <a:buChar char="•"/>
              <a:defRPr/>
            </a:pPr>
            <a:r>
              <a:rPr lang="en-US" sz="1400" dirty="0"/>
              <a:t>Law Enforcement in Work Zone</a:t>
            </a:r>
          </a:p>
          <a:p>
            <a:pPr marL="285750" indent="-285750" eaLnBrk="1" hangingPunct="1">
              <a:buFont typeface="Arial" pitchFamily="34" charset="0"/>
              <a:buChar char="•"/>
              <a:defRPr/>
            </a:pPr>
            <a:r>
              <a:rPr lang="en-US" sz="1400" dirty="0"/>
              <a:t>School Bus Related</a:t>
            </a:r>
          </a:p>
          <a:p>
            <a:pPr marL="285750" indent="-285750" eaLnBrk="1" hangingPunct="1">
              <a:buFont typeface="Arial" pitchFamily="34" charset="0"/>
              <a:buChar char="•"/>
              <a:defRPr/>
            </a:pPr>
            <a:r>
              <a:rPr lang="en-US" sz="1400" dirty="0"/>
              <a:t>Total # of Vehicle Sections</a:t>
            </a:r>
          </a:p>
          <a:p>
            <a:pPr marL="285750" indent="-285750" eaLnBrk="1" hangingPunct="1">
              <a:buFont typeface="Arial" pitchFamily="34" charset="0"/>
              <a:buChar char="•"/>
              <a:defRPr/>
            </a:pPr>
            <a:r>
              <a:rPr lang="en-US" sz="1400" dirty="0"/>
              <a:t>Total # of Person Sections</a:t>
            </a:r>
          </a:p>
          <a:p>
            <a:pPr marL="285750" indent="-285750" eaLnBrk="1" hangingPunct="1">
              <a:buFont typeface="Arial" pitchFamily="34" charset="0"/>
              <a:buChar char="•"/>
              <a:defRPr/>
            </a:pPr>
            <a:r>
              <a:rPr lang="en-US" sz="1400" dirty="0"/>
              <a:t>Total # of Narrative Sections</a:t>
            </a:r>
          </a:p>
          <a:p>
            <a:pPr marL="285750" indent="-285750" eaLnBrk="1" hangingPunct="1">
              <a:buFont typeface="Arial" pitchFamily="34" charset="0"/>
              <a:buChar char="•"/>
              <a:defRPr/>
            </a:pPr>
            <a:endParaRPr lang="en-US" sz="1400" dirty="0"/>
          </a:p>
        </p:txBody>
      </p:sp>
      <p:sp>
        <p:nvSpPr>
          <p:cNvPr id="5" name="TextBox 4"/>
          <p:cNvSpPr txBox="1"/>
          <p:nvPr/>
        </p:nvSpPr>
        <p:spPr>
          <a:xfrm>
            <a:off x="3854450" y="500063"/>
            <a:ext cx="40338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Event Page</a:t>
            </a:r>
          </a:p>
        </p:txBody>
      </p:sp>
      <p:sp>
        <p:nvSpPr>
          <p:cNvPr id="3" name="TextBox 2"/>
          <p:cNvSpPr txBox="1"/>
          <p:nvPr/>
        </p:nvSpPr>
        <p:spPr>
          <a:xfrm>
            <a:off x="2989263" y="1362075"/>
            <a:ext cx="5648325" cy="4497388"/>
          </a:xfrm>
          <a:prstGeom prst="rect">
            <a:avLst/>
          </a:prstGeom>
          <a:noFill/>
        </p:spPr>
        <p:txBody>
          <a:bodyPr>
            <a:spAutoFit/>
          </a:bodyPr>
          <a:lstStyle/>
          <a:p>
            <a:pPr marL="285750" indent="-285750" eaLnBrk="1" hangingPunct="1">
              <a:lnSpc>
                <a:spcPct val="118000"/>
              </a:lnSpc>
              <a:buFont typeface="Arial" pitchFamily="34" charset="0"/>
              <a:buChar char="•"/>
              <a:defRPr/>
            </a:pPr>
            <a:r>
              <a:rPr lang="en-US" dirty="0"/>
              <a:t>When completing a Short Form, a Narrative/Diagram Form must be completed if            </a:t>
            </a:r>
            <a:r>
              <a:rPr lang="en-US" b="1" dirty="0"/>
              <a:t>‘77: Other-Explain in Narrative’ </a:t>
            </a:r>
            <a:r>
              <a:rPr lang="en-US" dirty="0"/>
              <a:t>is selected. </a:t>
            </a:r>
          </a:p>
          <a:p>
            <a:pPr eaLnBrk="1" hangingPunct="1">
              <a:lnSpc>
                <a:spcPct val="118000"/>
              </a:lnSpc>
              <a:defRPr/>
            </a:pPr>
            <a:endParaRPr lang="en-US" dirty="0"/>
          </a:p>
          <a:p>
            <a:pPr marL="285750" indent="-285750" eaLnBrk="1" hangingPunct="1">
              <a:lnSpc>
                <a:spcPct val="118000"/>
              </a:lnSpc>
              <a:buFont typeface="Arial" pitchFamily="34" charset="0"/>
              <a:buChar char="•"/>
              <a:defRPr/>
            </a:pPr>
            <a:r>
              <a:rPr lang="en-US" dirty="0"/>
              <a:t>Examples include:</a:t>
            </a:r>
          </a:p>
          <a:p>
            <a:pPr eaLnBrk="1" hangingPunct="1">
              <a:defRPr/>
            </a:pPr>
            <a:endParaRPr lang="en-US" dirty="0"/>
          </a:p>
          <a:p>
            <a:pPr marL="742950" lvl="1" indent="-285750" eaLnBrk="1" hangingPunct="1">
              <a:buFont typeface="Arial" pitchFamily="34" charset="0"/>
              <a:buChar char="•"/>
              <a:defRPr/>
            </a:pPr>
            <a:r>
              <a:rPr lang="en-US" dirty="0"/>
              <a:t>Type of Intersection</a:t>
            </a:r>
          </a:p>
          <a:p>
            <a:pPr lvl="1" eaLnBrk="1" hangingPunct="1">
              <a:defRPr/>
            </a:pPr>
            <a:endParaRPr lang="en-US" dirty="0"/>
          </a:p>
          <a:p>
            <a:pPr marL="742950" lvl="1" indent="-285750" eaLnBrk="1" hangingPunct="1">
              <a:buFont typeface="Arial" pitchFamily="34" charset="0"/>
              <a:buChar char="•"/>
              <a:defRPr/>
            </a:pPr>
            <a:r>
              <a:rPr lang="en-US" dirty="0"/>
              <a:t>Light Condition</a:t>
            </a:r>
          </a:p>
          <a:p>
            <a:pPr lvl="1" eaLnBrk="1" hangingPunct="1">
              <a:defRPr/>
            </a:pPr>
            <a:endParaRPr lang="en-US" dirty="0"/>
          </a:p>
          <a:p>
            <a:pPr marL="742950" lvl="1" indent="-285750" eaLnBrk="1" hangingPunct="1">
              <a:buFont typeface="Arial" pitchFamily="34" charset="0"/>
              <a:buChar char="•"/>
              <a:defRPr/>
            </a:pPr>
            <a:r>
              <a:rPr lang="en-US" dirty="0"/>
              <a:t>Weather Condition </a:t>
            </a:r>
          </a:p>
          <a:p>
            <a:pPr lvl="1" eaLnBrk="1" hangingPunct="1">
              <a:defRPr/>
            </a:pPr>
            <a:endParaRPr lang="en-US" dirty="0"/>
          </a:p>
          <a:p>
            <a:pPr marL="742950" lvl="1" indent="-285750" eaLnBrk="1" hangingPunct="1">
              <a:buFont typeface="Arial" pitchFamily="34" charset="0"/>
              <a:buChar char="•"/>
              <a:defRPr/>
            </a:pPr>
            <a:r>
              <a:rPr lang="en-US" dirty="0"/>
              <a:t>Roadway Surface Condition</a:t>
            </a:r>
          </a:p>
          <a:p>
            <a:pPr lvl="1" eaLnBrk="1" hangingPunct="1">
              <a:defRPr/>
            </a:pPr>
            <a:endParaRPr lang="en-US" dirty="0"/>
          </a:p>
          <a:p>
            <a:pPr marL="742950" lvl="1" indent="-285750" eaLnBrk="1" hangingPunct="1">
              <a:buFont typeface="Arial" pitchFamily="34" charset="0"/>
              <a:buChar char="•"/>
              <a:defRPr/>
            </a:pPr>
            <a:r>
              <a:rPr lang="en-US" dirty="0"/>
              <a:t>Manner of Collision/Impact</a:t>
            </a:r>
          </a:p>
        </p:txBody>
      </p:sp>
      <p:pic>
        <p:nvPicPr>
          <p:cNvPr id="17414" name="Picture 5"/>
          <p:cNvPicPr>
            <a:picLocks noChangeAspect="1"/>
          </p:cNvPicPr>
          <p:nvPr/>
        </p:nvPicPr>
        <p:blipFill>
          <a:blip r:embed="rId4">
            <a:extLst>
              <a:ext uri="{28A0092B-C50C-407E-A947-70E740481C1C}">
                <a14:useLocalDpi xmlns:a14="http://schemas.microsoft.com/office/drawing/2010/main" val="0"/>
              </a:ext>
            </a:extLst>
          </a:blip>
          <a:srcRect b="53410"/>
          <a:stretch>
            <a:fillRect/>
          </a:stretch>
        </p:blipFill>
        <p:spPr bwMode="auto">
          <a:xfrm>
            <a:off x="6550025" y="3062288"/>
            <a:ext cx="291147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15DDE1A-A944-4D60-86A8-1AB7B2FB83D2}" type="slidenum">
              <a:rPr lang="en-US" altLang="en-US" sz="1200">
                <a:solidFill>
                  <a:srgbClr val="898989"/>
                </a:solidFill>
              </a:rPr>
              <a:pPr>
                <a:spcBef>
                  <a:spcPct val="0"/>
                </a:spcBef>
                <a:buFontTx/>
                <a:buNone/>
              </a:pPr>
              <a:t>16</a:t>
            </a:fld>
            <a:endParaRPr lang="en-US" altLang="en-US" sz="1200">
              <a:solidFill>
                <a:srgbClr val="898989"/>
              </a:solidFill>
            </a:endParaRPr>
          </a:p>
        </p:txBody>
      </p:sp>
      <p:sp>
        <p:nvSpPr>
          <p:cNvPr id="2" name="Rectangle 1"/>
          <p:cNvSpPr/>
          <p:nvPr/>
        </p:nvSpPr>
        <p:spPr>
          <a:xfrm>
            <a:off x="865188" y="2528888"/>
            <a:ext cx="7767637" cy="2862262"/>
          </a:xfrm>
          <a:prstGeom prst="rect">
            <a:avLst/>
          </a:prstGeom>
        </p:spPr>
        <p:txBody>
          <a:bodyPr>
            <a:spAutoFit/>
          </a:bodyPr>
          <a:lstStyle/>
          <a:p>
            <a:pPr marL="285750" indent="-285750" eaLnBrk="1" hangingPunct="1">
              <a:buFont typeface="Arial" pitchFamily="34" charset="0"/>
              <a:buChar char="•"/>
              <a:defRPr/>
            </a:pPr>
            <a:r>
              <a:rPr lang="en-US" dirty="0"/>
              <a:t>When </a:t>
            </a:r>
            <a:r>
              <a:rPr lang="en-US" b="1" dirty="0"/>
              <a:t>‘Work Zone Related’ is 2 - ‘Yes,’ </a:t>
            </a:r>
            <a:r>
              <a:rPr lang="en-US" dirty="0"/>
              <a:t>the following fields are required:</a:t>
            </a:r>
          </a:p>
          <a:p>
            <a:pPr eaLnBrk="1" hangingPunct="1">
              <a:defRPr/>
            </a:pPr>
            <a:endParaRPr lang="en-US" dirty="0"/>
          </a:p>
          <a:p>
            <a:pPr marL="1200150" lvl="2" indent="-285750" eaLnBrk="1" hangingPunct="1">
              <a:buFont typeface="Arial" pitchFamily="34" charset="0"/>
              <a:buChar char="•"/>
              <a:defRPr/>
            </a:pPr>
            <a:r>
              <a:rPr lang="en-US" dirty="0"/>
              <a:t>Crash in Work Zone</a:t>
            </a:r>
          </a:p>
          <a:p>
            <a:pPr lvl="1" eaLnBrk="1" hangingPunct="1">
              <a:defRPr/>
            </a:pPr>
            <a:endParaRPr lang="en-US" dirty="0"/>
          </a:p>
          <a:p>
            <a:pPr marL="1200150" lvl="2" indent="-285750" eaLnBrk="1" hangingPunct="1">
              <a:buFont typeface="Arial" pitchFamily="34" charset="0"/>
              <a:buChar char="•"/>
              <a:defRPr/>
            </a:pPr>
            <a:r>
              <a:rPr lang="en-US" dirty="0"/>
              <a:t>Type of Work Zone</a:t>
            </a:r>
          </a:p>
          <a:p>
            <a:pPr lvl="1" eaLnBrk="1" hangingPunct="1">
              <a:defRPr/>
            </a:pPr>
            <a:endParaRPr lang="en-US" dirty="0"/>
          </a:p>
          <a:p>
            <a:pPr marL="1200150" lvl="2" indent="-285750" eaLnBrk="1" hangingPunct="1">
              <a:buFont typeface="Arial" pitchFamily="34" charset="0"/>
              <a:buChar char="•"/>
              <a:defRPr/>
            </a:pPr>
            <a:r>
              <a:rPr lang="en-US" dirty="0"/>
              <a:t>Workers in Work Zone</a:t>
            </a:r>
          </a:p>
          <a:p>
            <a:pPr lvl="1" eaLnBrk="1" hangingPunct="1">
              <a:defRPr/>
            </a:pPr>
            <a:endParaRPr lang="en-US" dirty="0"/>
          </a:p>
          <a:p>
            <a:pPr marL="1200150" lvl="2" indent="-285750" eaLnBrk="1" hangingPunct="1">
              <a:buFont typeface="Arial" pitchFamily="34" charset="0"/>
              <a:buChar char="•"/>
              <a:defRPr/>
            </a:pPr>
            <a:r>
              <a:rPr lang="en-US" dirty="0"/>
              <a:t>Law Enforcement in Work Zone</a:t>
            </a:r>
          </a:p>
        </p:txBody>
      </p:sp>
      <p:sp>
        <p:nvSpPr>
          <p:cNvPr id="5" name="TextBox 4"/>
          <p:cNvSpPr txBox="1"/>
          <p:nvPr/>
        </p:nvSpPr>
        <p:spPr>
          <a:xfrm>
            <a:off x="2555875" y="500063"/>
            <a:ext cx="4032250" cy="523875"/>
          </a:xfrm>
          <a:prstGeom prst="rect">
            <a:avLst/>
          </a:prstGeom>
          <a:noFill/>
        </p:spPr>
        <p:txBody>
          <a:bodyPr>
            <a:spAutoFit/>
          </a:bodyPr>
          <a:lstStyle/>
          <a:p>
            <a:pPr algn="ctr" eaLnBrk="1" hangingPunct="1">
              <a:defRPr/>
            </a:pPr>
            <a:r>
              <a:rPr lang="en-US" sz="2800" u="sng" dirty="0">
                <a:solidFill>
                  <a:schemeClr val="accent6">
                    <a:lumMod val="75000"/>
                  </a:schemeClr>
                </a:solidFill>
              </a:rPr>
              <a:t>Event Page</a:t>
            </a:r>
          </a:p>
        </p:txBody>
      </p:sp>
      <p:pic>
        <p:nvPicPr>
          <p:cNvPr id="18437" name="Picture 4"/>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990600" y="1416050"/>
            <a:ext cx="7162800" cy="638175"/>
          </a:xfrm>
          <a:prstGeom prst="rect">
            <a:avLst/>
          </a:prstGeom>
          <a:noFill/>
          <a:ln w="38100" cap="sq">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2"/>
          <p:cNvPicPr>
            <a:picLocks noChangeAspect="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5676900" y="2981325"/>
            <a:ext cx="30607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2"/>
          <p:cNvSpPr txBox="1">
            <a:spLocks noChangeArrowheads="1"/>
          </p:cNvSpPr>
          <p:nvPr/>
        </p:nvSpPr>
        <p:spPr bwMode="auto">
          <a:xfrm>
            <a:off x="238125" y="5476875"/>
            <a:ext cx="858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latin typeface="Arial" charset="0"/>
              </a:rPr>
              <a:t>Note:  </a:t>
            </a:r>
            <a:r>
              <a:rPr lang="en-US" altLang="en-US" sz="1800">
                <a:latin typeface="Arial" charset="0"/>
              </a:rPr>
              <a:t>If Work Zone Related is </a:t>
            </a:r>
            <a:r>
              <a:rPr lang="en-US" altLang="en-US" sz="1800" b="1">
                <a:latin typeface="Arial" charset="0"/>
              </a:rPr>
              <a:t>‘1: No’ or ’88: Unknown’ </a:t>
            </a:r>
            <a:r>
              <a:rPr lang="en-US" altLang="en-US" sz="1800">
                <a:latin typeface="Arial" charset="0"/>
              </a:rPr>
              <a:t>leave other fields blank. </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43A944A-3143-498C-A6DA-A75BEE2A44D3}" type="slidenum">
              <a:rPr lang="en-US" altLang="en-US" sz="1200">
                <a:solidFill>
                  <a:srgbClr val="898989"/>
                </a:solidFill>
              </a:rPr>
              <a:pPr>
                <a:spcBef>
                  <a:spcPct val="0"/>
                </a:spcBef>
                <a:buFontTx/>
                <a:buNone/>
              </a:pPr>
              <a:t>17</a:t>
            </a:fld>
            <a:endParaRPr lang="en-US" altLang="en-US" sz="1200">
              <a:solidFill>
                <a:srgbClr val="898989"/>
              </a:solidFill>
            </a:endParaRPr>
          </a:p>
        </p:txBody>
      </p:sp>
      <p:sp>
        <p:nvSpPr>
          <p:cNvPr id="5" name="TextBox 4"/>
          <p:cNvSpPr txBox="1"/>
          <p:nvPr/>
        </p:nvSpPr>
        <p:spPr>
          <a:xfrm>
            <a:off x="4975225" y="727075"/>
            <a:ext cx="40338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Vehicle Page</a:t>
            </a:r>
          </a:p>
        </p:txBody>
      </p:sp>
      <p:sp>
        <p:nvSpPr>
          <p:cNvPr id="2" name="TextBox 1"/>
          <p:cNvSpPr txBox="1"/>
          <p:nvPr/>
        </p:nvSpPr>
        <p:spPr>
          <a:xfrm>
            <a:off x="5038725" y="1408113"/>
            <a:ext cx="3970338" cy="4241800"/>
          </a:xfrm>
          <a:prstGeom prst="rect">
            <a:avLst/>
          </a:prstGeom>
          <a:noFill/>
        </p:spPr>
        <p:txBody>
          <a:bodyPr>
            <a:spAutoFit/>
          </a:bodyPr>
          <a:lstStyle/>
          <a:p>
            <a:pPr marL="285750" indent="-285750" eaLnBrk="1" hangingPunct="1">
              <a:lnSpc>
                <a:spcPct val="118000"/>
              </a:lnSpc>
              <a:buFont typeface="Arial" pitchFamily="34" charset="0"/>
              <a:buChar char="•"/>
              <a:defRPr/>
            </a:pPr>
            <a:r>
              <a:rPr lang="en-US" dirty="0"/>
              <a:t>This section is designed to identify vehicle information. </a:t>
            </a:r>
          </a:p>
          <a:p>
            <a:pPr eaLnBrk="1" hangingPunct="1">
              <a:defRPr/>
            </a:pPr>
            <a:endParaRPr lang="en-US" dirty="0"/>
          </a:p>
          <a:p>
            <a:pPr eaLnBrk="1" hangingPunct="1">
              <a:defRPr/>
            </a:pPr>
            <a:endParaRPr lang="en-US" dirty="0"/>
          </a:p>
          <a:p>
            <a:pPr marL="285750" indent="-285750" eaLnBrk="1" hangingPunct="1">
              <a:lnSpc>
                <a:spcPct val="118000"/>
              </a:lnSpc>
              <a:buFont typeface="Arial" pitchFamily="34" charset="0"/>
              <a:buChar char="•"/>
              <a:defRPr/>
            </a:pPr>
            <a:r>
              <a:rPr lang="en-US" dirty="0"/>
              <a:t>The vehicle data elements are used to describe the characteristics, events and consequences of the motor vehicles involved in the traffic crash. </a:t>
            </a:r>
          </a:p>
          <a:p>
            <a:pPr marL="285750" indent="-285750" eaLnBrk="1" hangingPunct="1">
              <a:lnSpc>
                <a:spcPct val="118000"/>
              </a:lnSpc>
              <a:buFont typeface="Arial" pitchFamily="34" charset="0"/>
              <a:buChar char="•"/>
              <a:defRPr/>
            </a:pPr>
            <a:endParaRPr lang="en-US" dirty="0"/>
          </a:p>
          <a:p>
            <a:pPr marL="285750" indent="-285750" eaLnBrk="1" hangingPunct="1">
              <a:lnSpc>
                <a:spcPct val="118000"/>
              </a:lnSpc>
              <a:buFont typeface="Arial" pitchFamily="34" charset="0"/>
              <a:buChar char="•"/>
              <a:defRPr/>
            </a:pPr>
            <a:r>
              <a:rPr lang="en-US" dirty="0"/>
              <a:t>The violating vehicle is entered as vehicle number 1. </a:t>
            </a:r>
          </a:p>
        </p:txBody>
      </p:sp>
      <p:pic>
        <p:nvPicPr>
          <p:cNvPr id="19461"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7013" y="117475"/>
            <a:ext cx="4745037" cy="6140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350" y="5519738"/>
            <a:ext cx="32385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B58FB0E-10A6-4EA7-BA76-C376D0FE5099}" type="slidenum">
              <a:rPr lang="en-US" altLang="en-US" sz="1200">
                <a:solidFill>
                  <a:srgbClr val="898989"/>
                </a:solidFill>
              </a:rPr>
              <a:pPr>
                <a:spcBef>
                  <a:spcPct val="0"/>
                </a:spcBef>
                <a:buFontTx/>
                <a:buNone/>
              </a:pPr>
              <a:t>18</a:t>
            </a:fld>
            <a:endParaRPr lang="en-US" altLang="en-US" sz="1200">
              <a:solidFill>
                <a:srgbClr val="898989"/>
              </a:solidFill>
            </a:endParaRPr>
          </a:p>
        </p:txBody>
      </p:sp>
      <p:sp>
        <p:nvSpPr>
          <p:cNvPr id="2" name="TextBox 1"/>
          <p:cNvSpPr txBox="1"/>
          <p:nvPr/>
        </p:nvSpPr>
        <p:spPr>
          <a:xfrm>
            <a:off x="241300" y="393700"/>
            <a:ext cx="2654300" cy="5510213"/>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marL="285750" indent="-285750" eaLnBrk="1" hangingPunct="1">
              <a:buFont typeface="Arial" pitchFamily="34" charset="0"/>
              <a:buChar char="•"/>
              <a:defRPr/>
            </a:pPr>
            <a:r>
              <a:rPr lang="en-US" sz="1600" dirty="0"/>
              <a:t>Check if Commercial</a:t>
            </a:r>
          </a:p>
          <a:p>
            <a:pPr marL="285750" indent="-285750" eaLnBrk="1" hangingPunct="1">
              <a:buFont typeface="Arial" pitchFamily="34" charset="0"/>
              <a:buChar char="•"/>
              <a:defRPr/>
            </a:pPr>
            <a:r>
              <a:rPr lang="en-US" sz="1600" dirty="0"/>
              <a:t>Insurance Company</a:t>
            </a:r>
          </a:p>
          <a:p>
            <a:pPr marL="285750" indent="-285750" eaLnBrk="1" hangingPunct="1">
              <a:buFont typeface="Arial" pitchFamily="34" charset="0"/>
              <a:buChar char="•"/>
              <a:defRPr/>
            </a:pPr>
            <a:r>
              <a:rPr lang="en-US" sz="1600" dirty="0"/>
              <a:t>Vehicle Travelling</a:t>
            </a:r>
          </a:p>
          <a:p>
            <a:pPr marL="285750" indent="-285750" eaLnBrk="1" hangingPunct="1">
              <a:buFont typeface="Arial" pitchFamily="34" charset="0"/>
              <a:buChar char="•"/>
              <a:defRPr/>
            </a:pPr>
            <a:r>
              <a:rPr lang="en-US" sz="1600" dirty="0"/>
              <a:t>Vehicle Body Type</a:t>
            </a:r>
          </a:p>
          <a:p>
            <a:pPr marL="285750" indent="-285750" eaLnBrk="1" hangingPunct="1">
              <a:buFont typeface="Arial" pitchFamily="34" charset="0"/>
              <a:buChar char="•"/>
              <a:defRPr/>
            </a:pPr>
            <a:r>
              <a:rPr lang="en-US" sz="1600" dirty="0"/>
              <a:t>Trafficway</a:t>
            </a:r>
          </a:p>
          <a:p>
            <a:pPr marL="285750" indent="-285750" eaLnBrk="1" hangingPunct="1">
              <a:buFont typeface="Arial" pitchFamily="34" charset="0"/>
              <a:buChar char="•"/>
              <a:defRPr/>
            </a:pPr>
            <a:r>
              <a:rPr lang="en-US" sz="1600" dirty="0"/>
              <a:t>Commercial Motor Vehicle Configuration</a:t>
            </a:r>
          </a:p>
          <a:p>
            <a:pPr marL="285750" indent="-285750" eaLnBrk="1" hangingPunct="1">
              <a:buFont typeface="Arial" pitchFamily="34" charset="0"/>
              <a:buChar char="•"/>
              <a:defRPr/>
            </a:pPr>
            <a:r>
              <a:rPr lang="en-US" sz="1600" dirty="0"/>
              <a:t>Comm/Non-Commercial</a:t>
            </a:r>
          </a:p>
          <a:p>
            <a:pPr marL="285750" indent="-285750" eaLnBrk="1" hangingPunct="1">
              <a:buFont typeface="Arial" pitchFamily="34" charset="0"/>
              <a:buChar char="•"/>
              <a:defRPr/>
            </a:pPr>
            <a:r>
              <a:rPr lang="en-US" sz="1600" dirty="0"/>
              <a:t>Most Harmful Event</a:t>
            </a:r>
          </a:p>
          <a:p>
            <a:pPr marL="285750" indent="-285750" eaLnBrk="1" hangingPunct="1">
              <a:buFont typeface="Arial" pitchFamily="34" charset="0"/>
              <a:buChar char="•"/>
              <a:defRPr/>
            </a:pPr>
            <a:r>
              <a:rPr lang="en-US" sz="1600" dirty="0"/>
              <a:t>Comm GVWR/GCWR</a:t>
            </a:r>
          </a:p>
          <a:p>
            <a:pPr marL="285750" indent="-285750" eaLnBrk="1" hangingPunct="1">
              <a:buFont typeface="Arial" pitchFamily="34" charset="0"/>
              <a:buChar char="•"/>
              <a:defRPr/>
            </a:pPr>
            <a:r>
              <a:rPr lang="en-US" sz="1600" dirty="0"/>
              <a:t>Cargo Body Type</a:t>
            </a:r>
          </a:p>
          <a:p>
            <a:pPr marL="285750" indent="-285750" eaLnBrk="1" hangingPunct="1">
              <a:buFont typeface="Arial" pitchFamily="34" charset="0"/>
              <a:buChar char="•"/>
              <a:defRPr/>
            </a:pPr>
            <a:r>
              <a:rPr lang="en-US" sz="1600" dirty="0"/>
              <a:t>Vehicle Maneuver Action</a:t>
            </a:r>
          </a:p>
          <a:p>
            <a:pPr marL="285750" indent="-285750" eaLnBrk="1" hangingPunct="1">
              <a:buFont typeface="Arial" pitchFamily="34" charset="0"/>
              <a:buChar char="•"/>
              <a:defRPr/>
            </a:pPr>
            <a:r>
              <a:rPr lang="en-US" sz="1600" dirty="0"/>
              <a:t>Vehicle Defects</a:t>
            </a:r>
          </a:p>
          <a:p>
            <a:pPr marL="285750" indent="-285750" eaLnBrk="1" hangingPunct="1">
              <a:buFont typeface="Arial" pitchFamily="34" charset="0"/>
              <a:buChar char="•"/>
              <a:defRPr/>
            </a:pPr>
            <a:r>
              <a:rPr lang="en-US" sz="1600" dirty="0"/>
              <a:t>Trailer Type</a:t>
            </a:r>
          </a:p>
          <a:p>
            <a:pPr marL="285750" indent="-285750" eaLnBrk="1" hangingPunct="1">
              <a:buFont typeface="Arial" pitchFamily="34" charset="0"/>
              <a:buChar char="•"/>
              <a:defRPr/>
            </a:pPr>
            <a:r>
              <a:rPr lang="en-US" sz="1600" dirty="0"/>
              <a:t>Roadway Grade</a:t>
            </a:r>
          </a:p>
          <a:p>
            <a:pPr marL="285750" indent="-285750" eaLnBrk="1" hangingPunct="1">
              <a:buFont typeface="Arial" pitchFamily="34" charset="0"/>
              <a:buChar char="•"/>
              <a:defRPr/>
            </a:pPr>
            <a:r>
              <a:rPr lang="en-US" sz="1600" dirty="0"/>
              <a:t>Roadway Alignment</a:t>
            </a:r>
          </a:p>
          <a:p>
            <a:pPr marL="285750" indent="-285750" eaLnBrk="1" hangingPunct="1">
              <a:buFont typeface="Arial" pitchFamily="34" charset="0"/>
              <a:buChar char="•"/>
              <a:defRPr/>
            </a:pPr>
            <a:r>
              <a:rPr lang="en-US" sz="1600" dirty="0"/>
              <a:t>Special Function of Motor Vehicle</a:t>
            </a:r>
          </a:p>
          <a:p>
            <a:pPr marL="285750" indent="-285750" eaLnBrk="1" hangingPunct="1">
              <a:buFont typeface="Arial" pitchFamily="34" charset="0"/>
              <a:buChar char="•"/>
              <a:defRPr/>
            </a:pPr>
            <a:r>
              <a:rPr lang="en-US" sz="1600" dirty="0"/>
              <a:t>Emergency Vehicle Use</a:t>
            </a:r>
          </a:p>
          <a:p>
            <a:pPr marL="285750" indent="-285750" eaLnBrk="1" hangingPunct="1">
              <a:buFont typeface="Arial" pitchFamily="34" charset="0"/>
              <a:buChar char="•"/>
              <a:defRPr/>
            </a:pPr>
            <a:r>
              <a:rPr lang="en-US" sz="1600" dirty="0"/>
              <a:t>Make</a:t>
            </a:r>
          </a:p>
          <a:p>
            <a:pPr marL="285750" indent="-285750" eaLnBrk="1" hangingPunct="1">
              <a:buFont typeface="Arial" pitchFamily="34" charset="0"/>
              <a:buChar char="•"/>
              <a:defRPr/>
            </a:pPr>
            <a:r>
              <a:rPr lang="en-US" sz="1600" dirty="0"/>
              <a:t>Model</a:t>
            </a:r>
          </a:p>
          <a:p>
            <a:pPr marL="285750" indent="-285750" eaLnBrk="1" hangingPunct="1">
              <a:buFont typeface="Arial" pitchFamily="34" charset="0"/>
              <a:buChar char="•"/>
              <a:defRPr/>
            </a:pPr>
            <a:r>
              <a:rPr lang="en-US" sz="1600" dirty="0"/>
              <a:t>Style</a:t>
            </a:r>
          </a:p>
        </p:txBody>
      </p:sp>
      <p:sp>
        <p:nvSpPr>
          <p:cNvPr id="5" name="TextBox 4"/>
          <p:cNvSpPr txBox="1"/>
          <p:nvPr/>
        </p:nvSpPr>
        <p:spPr>
          <a:xfrm>
            <a:off x="3746500" y="382588"/>
            <a:ext cx="40338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Vehicle Page</a:t>
            </a:r>
          </a:p>
        </p:txBody>
      </p:sp>
      <p:sp>
        <p:nvSpPr>
          <p:cNvPr id="6" name="TextBox 5"/>
          <p:cNvSpPr txBox="1"/>
          <p:nvPr/>
        </p:nvSpPr>
        <p:spPr>
          <a:xfrm>
            <a:off x="3128963" y="1720850"/>
            <a:ext cx="5764212" cy="1754188"/>
          </a:xfrm>
          <a:prstGeom prst="rect">
            <a:avLst/>
          </a:prstGeom>
          <a:noFill/>
        </p:spPr>
        <p:txBody>
          <a:bodyPr>
            <a:spAutoFit/>
          </a:bodyPr>
          <a:lstStyle/>
          <a:p>
            <a:pPr marL="285750" indent="-285750" eaLnBrk="1" hangingPunct="1">
              <a:buFont typeface="Arial" pitchFamily="34" charset="0"/>
              <a:buChar char="•"/>
              <a:defRPr/>
            </a:pPr>
            <a:r>
              <a:rPr lang="en-US" dirty="0"/>
              <a:t>If ‘Check if Commercial’ is populated, the following fields are required:</a:t>
            </a:r>
          </a:p>
          <a:p>
            <a:pPr eaLnBrk="1" hangingPunct="1">
              <a:defRPr/>
            </a:pPr>
            <a:endParaRPr lang="en-US" dirty="0"/>
          </a:p>
          <a:p>
            <a:pPr marL="742950" lvl="1" indent="-285750" eaLnBrk="1" hangingPunct="1">
              <a:buFont typeface="Arial" pitchFamily="34" charset="0"/>
              <a:buChar char="•"/>
              <a:defRPr/>
            </a:pPr>
            <a:r>
              <a:rPr lang="en-US" dirty="0"/>
              <a:t>Commercial Motor Vehicle Configuration</a:t>
            </a:r>
          </a:p>
          <a:p>
            <a:pPr marL="742950" lvl="1" indent="-285750" eaLnBrk="1" hangingPunct="1">
              <a:buFont typeface="Arial" pitchFamily="34" charset="0"/>
              <a:buChar char="•"/>
              <a:defRPr/>
            </a:pPr>
            <a:r>
              <a:rPr lang="en-US" dirty="0"/>
              <a:t>Cargo Body Type</a:t>
            </a:r>
          </a:p>
          <a:p>
            <a:pPr marL="742950" lvl="1" indent="-285750" eaLnBrk="1" hangingPunct="1">
              <a:buFont typeface="Arial" pitchFamily="34" charset="0"/>
              <a:buChar char="•"/>
              <a:defRPr/>
            </a:pPr>
            <a:r>
              <a:rPr lang="en-US" dirty="0"/>
              <a:t>Commercial GVWR/GCWR</a:t>
            </a:r>
          </a:p>
        </p:txBody>
      </p:sp>
      <p:pic>
        <p:nvPicPr>
          <p:cNvPr id="20487" name="Picture 4"/>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778250" y="1096963"/>
            <a:ext cx="40163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500" y="3713163"/>
            <a:ext cx="4100513" cy="110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9" name="TextBox 2"/>
          <p:cNvSpPr txBox="1">
            <a:spLocks noChangeArrowheads="1"/>
          </p:cNvSpPr>
          <p:nvPr/>
        </p:nvSpPr>
        <p:spPr bwMode="auto">
          <a:xfrm>
            <a:off x="7073900" y="1089025"/>
            <a:ext cx="29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X</a:t>
            </a:r>
          </a:p>
        </p:txBody>
      </p:sp>
      <p:pic>
        <p:nvPicPr>
          <p:cNvPr id="2049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8688" y="4833938"/>
            <a:ext cx="26003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287838" y="4657725"/>
            <a:ext cx="611187" cy="233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314A6A6-7CAC-49BE-B30B-457C659B9995}" type="slidenum">
              <a:rPr lang="en-US" altLang="en-US" sz="1200">
                <a:solidFill>
                  <a:srgbClr val="898989"/>
                </a:solidFill>
              </a:rPr>
              <a:pPr>
                <a:spcBef>
                  <a:spcPct val="0"/>
                </a:spcBef>
                <a:buFontTx/>
                <a:buNone/>
              </a:pPr>
              <a:t>19</a:t>
            </a:fld>
            <a:endParaRPr lang="en-US" altLang="en-US" sz="1200">
              <a:solidFill>
                <a:srgbClr val="898989"/>
              </a:solidFill>
            </a:endParaRPr>
          </a:p>
        </p:txBody>
      </p:sp>
      <p:sp>
        <p:nvSpPr>
          <p:cNvPr id="5" name="TextBox 4"/>
          <p:cNvSpPr txBox="1"/>
          <p:nvPr/>
        </p:nvSpPr>
        <p:spPr>
          <a:xfrm>
            <a:off x="2555875" y="673100"/>
            <a:ext cx="4032250" cy="523875"/>
          </a:xfrm>
          <a:prstGeom prst="rect">
            <a:avLst/>
          </a:prstGeom>
          <a:noFill/>
        </p:spPr>
        <p:txBody>
          <a:bodyPr>
            <a:spAutoFit/>
          </a:bodyPr>
          <a:lstStyle/>
          <a:p>
            <a:pPr algn="ctr" eaLnBrk="1" hangingPunct="1">
              <a:defRPr/>
            </a:pPr>
            <a:r>
              <a:rPr lang="en-US" sz="2800" u="sng" dirty="0">
                <a:solidFill>
                  <a:schemeClr val="accent6">
                    <a:lumMod val="75000"/>
                  </a:schemeClr>
                </a:solidFill>
              </a:rPr>
              <a:t>Vehicle Page</a:t>
            </a:r>
          </a:p>
        </p:txBody>
      </p:sp>
      <p:grpSp>
        <p:nvGrpSpPr>
          <p:cNvPr id="21508" name="Group 10"/>
          <p:cNvGrpSpPr>
            <a:grpSpLocks/>
          </p:cNvGrpSpPr>
          <p:nvPr>
            <p:custDataLst>
              <p:tags r:id="rId2"/>
            </p:custDataLst>
          </p:nvPr>
        </p:nvGrpSpPr>
        <p:grpSpPr bwMode="auto">
          <a:xfrm>
            <a:off x="1390650" y="1733550"/>
            <a:ext cx="6129338" cy="1135063"/>
            <a:chOff x="421341" y="1854686"/>
            <a:chExt cx="4828053" cy="582724"/>
          </a:xfrm>
        </p:grpSpPr>
        <p:sp>
          <p:nvSpPr>
            <p:cNvPr id="9" name="Rectangle 8"/>
            <p:cNvSpPr/>
            <p:nvPr/>
          </p:nvSpPr>
          <p:spPr>
            <a:xfrm>
              <a:off x="421341" y="1854686"/>
              <a:ext cx="4828053" cy="582724"/>
            </a:xfrm>
            <a:prstGeom prst="rect">
              <a:avLst/>
            </a:prstGeom>
            <a:solidFill>
              <a:schemeClr val="tx1"/>
            </a:solidFill>
            <a:ln w="3175"/>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215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917" y="1943085"/>
              <a:ext cx="4630830" cy="405926"/>
            </a:xfrm>
            <a:prstGeom prst="rect">
              <a:avLst/>
            </a:prstGeom>
            <a:noFill/>
            <a:ln w="38100" cap="sq">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509" name="TextBox 6"/>
          <p:cNvSpPr txBox="1">
            <a:spLocks noChangeArrowheads="1"/>
          </p:cNvSpPr>
          <p:nvPr/>
        </p:nvSpPr>
        <p:spPr bwMode="auto">
          <a:xfrm>
            <a:off x="538163" y="3087688"/>
            <a:ext cx="831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latin typeface="Arial" charset="0"/>
              </a:rPr>
              <a:t>If field </a:t>
            </a:r>
            <a:r>
              <a:rPr lang="en-US" altLang="en-US" sz="1800" b="1">
                <a:latin typeface="Arial" charset="0"/>
              </a:rPr>
              <a:t>‘Haz-Mat Placard’ is populated with a 2 (Yes), </a:t>
            </a:r>
            <a:r>
              <a:rPr lang="en-US" altLang="en-US" sz="1800">
                <a:latin typeface="Arial" charset="0"/>
              </a:rPr>
              <a:t>then the following fields are required:</a:t>
            </a:r>
          </a:p>
        </p:txBody>
      </p:sp>
      <p:sp>
        <p:nvSpPr>
          <p:cNvPr id="8" name="TextBox 7"/>
          <p:cNvSpPr txBox="1"/>
          <p:nvPr/>
        </p:nvSpPr>
        <p:spPr>
          <a:xfrm>
            <a:off x="2157413" y="4132263"/>
            <a:ext cx="6931025" cy="923925"/>
          </a:xfrm>
          <a:prstGeom prst="rect">
            <a:avLst/>
          </a:prstGeom>
          <a:noFill/>
        </p:spPr>
        <p:txBody>
          <a:bodyPr>
            <a:spAutoFit/>
          </a:bodyPr>
          <a:lstStyle/>
          <a:p>
            <a:pPr marL="285750" indent="-285750" eaLnBrk="1" hangingPunct="1">
              <a:buFont typeface="Arial" pitchFamily="34" charset="0"/>
              <a:buChar char="•"/>
              <a:defRPr/>
            </a:pPr>
            <a:r>
              <a:rPr lang="en-US" dirty="0"/>
              <a:t>Haz-Mat Number</a:t>
            </a:r>
          </a:p>
          <a:p>
            <a:pPr eaLnBrk="1" hangingPunct="1">
              <a:defRPr/>
            </a:pPr>
            <a:endParaRPr lang="en-US" dirty="0"/>
          </a:p>
          <a:p>
            <a:pPr marL="285750" indent="-285750" eaLnBrk="1" hangingPunct="1">
              <a:buFont typeface="Arial" pitchFamily="34" charset="0"/>
              <a:buChar char="•"/>
              <a:defRPr/>
            </a:pPr>
            <a:r>
              <a:rPr lang="en-US" dirty="0"/>
              <a:t>Haz-Mat Class</a:t>
            </a:r>
          </a:p>
        </p:txBody>
      </p:sp>
      <p:sp>
        <p:nvSpPr>
          <p:cNvPr id="2" name="Rectangle 1"/>
          <p:cNvSpPr/>
          <p:nvPr/>
        </p:nvSpPr>
        <p:spPr>
          <a:xfrm>
            <a:off x="2555875" y="2220913"/>
            <a:ext cx="320675"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4051300" y="2219325"/>
            <a:ext cx="320675"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4851400" y="2219325"/>
            <a:ext cx="320675"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5916613" y="2209800"/>
            <a:ext cx="703262"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377767" y="3725862"/>
            <a:ext cx="1780953" cy="1533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16" name="TextBox 5"/>
          <p:cNvSpPr txBox="1">
            <a:spLocks noChangeArrowheads="1"/>
          </p:cNvSpPr>
          <p:nvPr/>
        </p:nvSpPr>
        <p:spPr bwMode="auto">
          <a:xfrm>
            <a:off x="4041775" y="2181225"/>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2</a:t>
            </a:r>
          </a:p>
        </p:txBody>
      </p:sp>
      <p:sp>
        <p:nvSpPr>
          <p:cNvPr id="21517" name="TextBox 14"/>
          <p:cNvSpPr txBox="1">
            <a:spLocks noChangeArrowheads="1"/>
          </p:cNvSpPr>
          <p:nvPr/>
        </p:nvSpPr>
        <p:spPr bwMode="auto">
          <a:xfrm>
            <a:off x="4630738" y="2190750"/>
            <a:ext cx="90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1203</a:t>
            </a:r>
          </a:p>
        </p:txBody>
      </p:sp>
      <p:sp>
        <p:nvSpPr>
          <p:cNvPr id="21518" name="TextBox 15"/>
          <p:cNvSpPr txBox="1">
            <a:spLocks noChangeArrowheads="1"/>
          </p:cNvSpPr>
          <p:nvPr/>
        </p:nvSpPr>
        <p:spPr bwMode="auto">
          <a:xfrm>
            <a:off x="6350000" y="2209800"/>
            <a:ext cx="341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3</a:t>
            </a:r>
          </a:p>
        </p:txBody>
      </p:sp>
      <p:sp>
        <p:nvSpPr>
          <p:cNvPr id="21519" name="TextBox 16"/>
          <p:cNvSpPr txBox="1">
            <a:spLocks noChangeArrowheads="1"/>
          </p:cNvSpPr>
          <p:nvPr/>
        </p:nvSpPr>
        <p:spPr bwMode="auto">
          <a:xfrm>
            <a:off x="2546350" y="2152650"/>
            <a:ext cx="339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2</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4" descr="PPT_BrandingCover2012.png"/>
          <p:cNvPicPr>
            <a:picLocks noGrp="1" noChangeAspect="1"/>
          </p:cNvPicPr>
          <p:nvPr>
            <p:ph idx="1"/>
            <p:custDataLst>
              <p:tags r:id="rId2"/>
            </p:custDataLst>
          </p:nvPr>
        </p:nvPicPr>
        <p:blipFill>
          <a:blip r:embed="rId5">
            <a:extLst>
              <a:ext uri="{28A0092B-C50C-407E-A947-70E740481C1C}">
                <a14:useLocalDpi xmlns:a14="http://schemas.microsoft.com/office/drawing/2010/main" val="0"/>
              </a:ext>
            </a:extLst>
          </a:blip>
          <a:srcRect t="381" b="-426"/>
          <a:stretch>
            <a:fillRect/>
          </a:stretch>
        </p:blipFill>
        <p:spPr>
          <a:xfrm>
            <a:off x="-22225" y="0"/>
            <a:ext cx="9188450" cy="6889750"/>
          </a:xfrm>
        </p:spPr>
      </p:pic>
      <p:sp>
        <p:nvSpPr>
          <p:cNvPr id="4099" name="Title 1"/>
          <p:cNvSpPr>
            <a:spLocks noGrp="1"/>
          </p:cNvSpPr>
          <p:nvPr>
            <p:ph type="title"/>
          </p:nvPr>
        </p:nvSpPr>
        <p:spPr>
          <a:xfrm>
            <a:off x="-22225" y="2312988"/>
            <a:ext cx="5137150" cy="1592262"/>
          </a:xfrm>
        </p:spPr>
        <p:txBody>
          <a:bodyPr/>
          <a:lstStyle/>
          <a:p>
            <a:pPr eaLnBrk="1" hangingPunct="1"/>
            <a:r>
              <a:rPr lang="en-US" altLang="en-US" sz="3600" smtClean="0">
                <a:latin typeface="Arial" charset="0"/>
                <a:cs typeface="Arial" charset="0"/>
              </a:rPr>
              <a:t>Commercial Motor Vehicle Crash Record Reporting</a:t>
            </a:r>
          </a:p>
        </p:txBody>
      </p:sp>
      <p:sp>
        <p:nvSpPr>
          <p:cNvPr id="41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99484E9F-D26C-4206-AFD2-6A36969046D9}" type="slidenum">
              <a:rPr lang="en-US" altLang="en-US" sz="1200">
                <a:solidFill>
                  <a:srgbClr val="898989"/>
                </a:solidFill>
              </a:rPr>
              <a:pPr>
                <a:spcBef>
                  <a:spcPct val="0"/>
                </a:spcBef>
                <a:buFontTx/>
                <a:buNone/>
              </a:pPr>
              <a:t>2</a:t>
            </a:fld>
            <a:endParaRPr lang="en-US" altLang="en-US" sz="1200">
              <a:solidFill>
                <a:srgbClr val="898989"/>
              </a:solidFill>
            </a:endParaRPr>
          </a:p>
        </p:txBody>
      </p:sp>
      <p:pic>
        <p:nvPicPr>
          <p:cNvPr id="410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3" y="-11113"/>
            <a:ext cx="9210676"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5"/>
          <p:cNvSpPr txBox="1">
            <a:spLocks noChangeArrowheads="1"/>
          </p:cNvSpPr>
          <p:nvPr/>
        </p:nvSpPr>
        <p:spPr bwMode="auto">
          <a:xfrm>
            <a:off x="8505825" y="6443663"/>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2</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8F91035-202A-4AF3-81B0-B526C30EC9AB}" type="slidenum">
              <a:rPr lang="en-US" altLang="en-US" sz="1200">
                <a:solidFill>
                  <a:srgbClr val="898989"/>
                </a:solidFill>
              </a:rPr>
              <a:pPr>
                <a:spcBef>
                  <a:spcPct val="0"/>
                </a:spcBef>
                <a:buFontTx/>
                <a:buNone/>
              </a:pPr>
              <a:t>20</a:t>
            </a:fld>
            <a:endParaRPr lang="en-US" altLang="en-US" sz="1200">
              <a:solidFill>
                <a:srgbClr val="898989"/>
              </a:solidFill>
            </a:endParaRPr>
          </a:p>
        </p:txBody>
      </p:sp>
      <p:sp>
        <p:nvSpPr>
          <p:cNvPr id="5" name="TextBox 4"/>
          <p:cNvSpPr txBox="1"/>
          <p:nvPr/>
        </p:nvSpPr>
        <p:spPr>
          <a:xfrm>
            <a:off x="2555875" y="314325"/>
            <a:ext cx="4032250" cy="523875"/>
          </a:xfrm>
          <a:prstGeom prst="rect">
            <a:avLst/>
          </a:prstGeom>
          <a:noFill/>
        </p:spPr>
        <p:txBody>
          <a:bodyPr>
            <a:spAutoFit/>
          </a:bodyPr>
          <a:lstStyle/>
          <a:p>
            <a:pPr algn="ctr" eaLnBrk="1" hangingPunct="1">
              <a:defRPr/>
            </a:pPr>
            <a:r>
              <a:rPr lang="en-US" sz="2800" u="sng" dirty="0">
                <a:solidFill>
                  <a:schemeClr val="accent6">
                    <a:lumMod val="75000"/>
                  </a:schemeClr>
                </a:solidFill>
              </a:rPr>
              <a:t>Vehicle Page</a:t>
            </a:r>
          </a:p>
        </p:txBody>
      </p:sp>
      <p:pic>
        <p:nvPicPr>
          <p:cNvPr id="22532"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925" y="1350963"/>
            <a:ext cx="7961313" cy="3163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Box 5"/>
          <p:cNvSpPr txBox="1">
            <a:spLocks noChangeArrowheads="1"/>
          </p:cNvSpPr>
          <p:nvPr/>
        </p:nvSpPr>
        <p:spPr bwMode="auto">
          <a:xfrm>
            <a:off x="282575" y="4591050"/>
            <a:ext cx="8432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200150" indent="-28575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600">
                <a:latin typeface="Arial" charset="0"/>
              </a:rPr>
              <a:t>If </a:t>
            </a:r>
            <a:r>
              <a:rPr lang="en-US" altLang="en-US" sz="1600" b="1">
                <a:latin typeface="Arial" charset="0"/>
              </a:rPr>
              <a:t>‘Comm GVWR/GCWR’ </a:t>
            </a:r>
            <a:r>
              <a:rPr lang="en-US" altLang="en-US" sz="1600">
                <a:latin typeface="Arial" charset="0"/>
              </a:rPr>
              <a:t>is populated with a 1, 2, or 3, the following fields are required:</a:t>
            </a:r>
          </a:p>
          <a:p>
            <a:pPr lvl="2" eaLnBrk="1" hangingPunct="1">
              <a:spcBef>
                <a:spcPct val="0"/>
              </a:spcBef>
            </a:pPr>
            <a:r>
              <a:rPr lang="en-US" altLang="en-US" sz="1600">
                <a:latin typeface="Arial" charset="0"/>
              </a:rPr>
              <a:t>Check if Commercial</a:t>
            </a:r>
          </a:p>
          <a:p>
            <a:pPr lvl="2" eaLnBrk="1" hangingPunct="1">
              <a:spcBef>
                <a:spcPct val="0"/>
              </a:spcBef>
            </a:pPr>
            <a:r>
              <a:rPr lang="en-US" altLang="en-US" sz="1600">
                <a:latin typeface="Arial" charset="0"/>
              </a:rPr>
              <a:t>Haz-Mat Placard</a:t>
            </a:r>
          </a:p>
          <a:p>
            <a:pPr lvl="2" eaLnBrk="1" hangingPunct="1">
              <a:spcBef>
                <a:spcPct val="0"/>
              </a:spcBef>
            </a:pPr>
            <a:r>
              <a:rPr lang="en-US" altLang="en-US" sz="1600">
                <a:latin typeface="Arial" charset="0"/>
              </a:rPr>
              <a:t>Motor Carrier Name</a:t>
            </a:r>
          </a:p>
          <a:p>
            <a:pPr lvl="2" eaLnBrk="1" hangingPunct="1">
              <a:spcBef>
                <a:spcPct val="0"/>
              </a:spcBef>
            </a:pPr>
            <a:r>
              <a:rPr lang="en-US" altLang="en-US" sz="1600">
                <a:latin typeface="Arial" charset="0"/>
              </a:rPr>
              <a:t>US DOT Number</a:t>
            </a:r>
          </a:p>
          <a:p>
            <a:pPr lvl="2" eaLnBrk="1" hangingPunct="1">
              <a:spcBef>
                <a:spcPct val="0"/>
              </a:spcBef>
            </a:pPr>
            <a:r>
              <a:rPr lang="en-US" altLang="en-US" sz="1600">
                <a:latin typeface="Arial" charset="0"/>
              </a:rPr>
              <a:t>Motor Carrier Address, City, State and Zip Code</a:t>
            </a:r>
          </a:p>
        </p:txBody>
      </p:sp>
      <p:sp>
        <p:nvSpPr>
          <p:cNvPr id="6" name="Rectangle 5"/>
          <p:cNvSpPr/>
          <p:nvPr/>
        </p:nvSpPr>
        <p:spPr>
          <a:xfrm>
            <a:off x="6132513" y="3627438"/>
            <a:ext cx="249237" cy="2016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22535" name="Picture 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431800" y="941388"/>
            <a:ext cx="401637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6" name="TextBox 7"/>
          <p:cNvSpPr txBox="1">
            <a:spLocks noChangeArrowheads="1"/>
          </p:cNvSpPr>
          <p:nvPr/>
        </p:nvSpPr>
        <p:spPr bwMode="auto">
          <a:xfrm>
            <a:off x="3727450" y="933450"/>
            <a:ext cx="29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X</a:t>
            </a:r>
          </a:p>
        </p:txBody>
      </p:sp>
      <p:sp>
        <p:nvSpPr>
          <p:cNvPr id="22537" name="TextBox 1"/>
          <p:cNvSpPr txBox="1">
            <a:spLocks noChangeArrowheads="1"/>
          </p:cNvSpPr>
          <p:nvPr/>
        </p:nvSpPr>
        <p:spPr bwMode="auto">
          <a:xfrm>
            <a:off x="4157663" y="4132263"/>
            <a:ext cx="379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2</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E7FCBC0-CDAB-4EFE-AAC6-CA77AA6ADF27}" type="slidenum">
              <a:rPr lang="en-US" altLang="en-US" sz="1200">
                <a:solidFill>
                  <a:srgbClr val="898989"/>
                </a:solidFill>
              </a:rPr>
              <a:pPr>
                <a:spcBef>
                  <a:spcPct val="0"/>
                </a:spcBef>
                <a:buFontTx/>
                <a:buNone/>
              </a:pPr>
              <a:t>21</a:t>
            </a:fld>
            <a:endParaRPr lang="en-US" altLang="en-US" sz="1200">
              <a:solidFill>
                <a:srgbClr val="898989"/>
              </a:solidFill>
            </a:endParaRPr>
          </a:p>
        </p:txBody>
      </p:sp>
      <p:sp>
        <p:nvSpPr>
          <p:cNvPr id="5" name="TextBox 4"/>
          <p:cNvSpPr txBox="1"/>
          <p:nvPr/>
        </p:nvSpPr>
        <p:spPr>
          <a:xfrm>
            <a:off x="4975225" y="923925"/>
            <a:ext cx="40338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sp>
        <p:nvSpPr>
          <p:cNvPr id="2" name="TextBox 1"/>
          <p:cNvSpPr txBox="1"/>
          <p:nvPr/>
        </p:nvSpPr>
        <p:spPr>
          <a:xfrm>
            <a:off x="5073650" y="2205038"/>
            <a:ext cx="3944938" cy="2332037"/>
          </a:xfrm>
          <a:prstGeom prst="rect">
            <a:avLst/>
          </a:prstGeom>
          <a:noFill/>
        </p:spPr>
        <p:txBody>
          <a:bodyPr>
            <a:spAutoFit/>
          </a:bodyPr>
          <a:lstStyle/>
          <a:p>
            <a:pPr marL="285750" indent="-285750" eaLnBrk="1" hangingPunct="1">
              <a:lnSpc>
                <a:spcPct val="117000"/>
              </a:lnSpc>
              <a:buFont typeface="Arial" pitchFamily="34" charset="0"/>
              <a:buChar char="•"/>
              <a:defRPr/>
            </a:pPr>
            <a:r>
              <a:rPr lang="en-US" dirty="0"/>
              <a:t>The person data elements describe the characteristics, actions, and consequences to the person(s) involved in the crash. </a:t>
            </a:r>
          </a:p>
          <a:p>
            <a:pPr eaLnBrk="1" hangingPunct="1">
              <a:lnSpc>
                <a:spcPct val="117000"/>
              </a:lnSpc>
              <a:defRPr/>
            </a:pPr>
            <a:endParaRPr lang="en-US" dirty="0"/>
          </a:p>
          <a:p>
            <a:pPr marL="285750" indent="-285750" eaLnBrk="1" hangingPunct="1">
              <a:lnSpc>
                <a:spcPct val="117000"/>
              </a:lnSpc>
              <a:buFont typeface="Arial" pitchFamily="34" charset="0"/>
              <a:buChar char="•"/>
              <a:defRPr/>
            </a:pPr>
            <a:r>
              <a:rPr lang="en-US" dirty="0"/>
              <a:t>Each person involved in the crash must be given a unique number.</a:t>
            </a:r>
          </a:p>
        </p:txBody>
      </p:sp>
      <p:pic>
        <p:nvPicPr>
          <p:cNvPr id="23557"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73038" y="160338"/>
            <a:ext cx="4622800" cy="5983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A1AD5B8-8DBD-4FD1-96E4-BAAC73EC813C}" type="slidenum">
              <a:rPr lang="en-US" altLang="en-US" sz="1200">
                <a:solidFill>
                  <a:srgbClr val="898989"/>
                </a:solidFill>
              </a:rPr>
              <a:pPr>
                <a:spcBef>
                  <a:spcPct val="0"/>
                </a:spcBef>
                <a:buFontTx/>
                <a:buNone/>
              </a:pPr>
              <a:t>22</a:t>
            </a:fld>
            <a:endParaRPr lang="en-US" altLang="en-US" sz="1200">
              <a:solidFill>
                <a:srgbClr val="898989"/>
              </a:solidFill>
            </a:endParaRPr>
          </a:p>
        </p:txBody>
      </p:sp>
      <p:sp>
        <p:nvSpPr>
          <p:cNvPr id="3" name="TextBox 2"/>
          <p:cNvSpPr txBox="1"/>
          <p:nvPr/>
        </p:nvSpPr>
        <p:spPr>
          <a:xfrm>
            <a:off x="3944938" y="428625"/>
            <a:ext cx="4033837" cy="523875"/>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sp>
        <p:nvSpPr>
          <p:cNvPr id="5" name="TextBox 4"/>
          <p:cNvSpPr txBox="1"/>
          <p:nvPr/>
        </p:nvSpPr>
        <p:spPr>
          <a:xfrm>
            <a:off x="241300" y="592138"/>
            <a:ext cx="2654300" cy="526256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marL="285750" indent="-285750" eaLnBrk="1" hangingPunct="1">
              <a:buFont typeface="Arial" pitchFamily="34" charset="0"/>
              <a:buChar char="•"/>
              <a:defRPr/>
            </a:pPr>
            <a:r>
              <a:rPr lang="en-US" sz="1600" dirty="0"/>
              <a:t>Driver/Non-Motorist/Passenger</a:t>
            </a:r>
          </a:p>
          <a:p>
            <a:pPr marL="285750" indent="-285750" eaLnBrk="1" hangingPunct="1">
              <a:buFont typeface="Arial" pitchFamily="34" charset="0"/>
              <a:buChar char="•"/>
              <a:defRPr/>
            </a:pPr>
            <a:r>
              <a:rPr lang="en-US" sz="1600" dirty="0"/>
              <a:t>Driver’s Actions at Time of Crash</a:t>
            </a:r>
          </a:p>
          <a:p>
            <a:pPr marL="285750" indent="-285750" eaLnBrk="1" hangingPunct="1">
              <a:buFont typeface="Arial" pitchFamily="34" charset="0"/>
              <a:buChar char="•"/>
              <a:defRPr/>
            </a:pPr>
            <a:r>
              <a:rPr lang="en-US" sz="1600" dirty="0"/>
              <a:t>Condition at Time of Crash</a:t>
            </a:r>
          </a:p>
          <a:p>
            <a:pPr marL="285750" indent="-285750" eaLnBrk="1" hangingPunct="1">
              <a:buFont typeface="Arial" pitchFamily="34" charset="0"/>
              <a:buChar char="•"/>
              <a:defRPr/>
            </a:pPr>
            <a:r>
              <a:rPr lang="en-US" sz="1600" dirty="0"/>
              <a:t>Non-Motorist Description</a:t>
            </a:r>
          </a:p>
          <a:p>
            <a:pPr marL="285750" indent="-285750" eaLnBrk="1" hangingPunct="1">
              <a:buFont typeface="Arial" pitchFamily="34" charset="0"/>
              <a:buChar char="•"/>
              <a:defRPr/>
            </a:pPr>
            <a:r>
              <a:rPr lang="en-US" sz="1600" dirty="0"/>
              <a:t>Safety Equipment</a:t>
            </a:r>
          </a:p>
          <a:p>
            <a:pPr marL="285750" indent="-285750" eaLnBrk="1" hangingPunct="1">
              <a:buFont typeface="Arial" pitchFamily="34" charset="0"/>
              <a:buChar char="•"/>
              <a:defRPr/>
            </a:pPr>
            <a:r>
              <a:rPr lang="en-US" sz="1600" dirty="0"/>
              <a:t>Action Prior to Crash</a:t>
            </a:r>
          </a:p>
          <a:p>
            <a:pPr marL="285750" indent="-285750" eaLnBrk="1" hangingPunct="1">
              <a:buFont typeface="Arial" pitchFamily="34" charset="0"/>
              <a:buChar char="•"/>
              <a:defRPr/>
            </a:pPr>
            <a:r>
              <a:rPr lang="en-US" sz="1600" dirty="0"/>
              <a:t>Driver Distracted By</a:t>
            </a:r>
          </a:p>
          <a:p>
            <a:pPr marL="285750" indent="-285750" eaLnBrk="1" hangingPunct="1">
              <a:buFont typeface="Arial" pitchFamily="34" charset="0"/>
              <a:buChar char="•"/>
              <a:defRPr/>
            </a:pPr>
            <a:r>
              <a:rPr lang="en-US" sz="1600" dirty="0"/>
              <a:t>Motor Vehicle Seating Position</a:t>
            </a:r>
          </a:p>
          <a:p>
            <a:pPr marL="285750" indent="-285750" eaLnBrk="1" hangingPunct="1">
              <a:buFont typeface="Arial" pitchFamily="34" charset="0"/>
              <a:buChar char="•"/>
              <a:defRPr/>
            </a:pPr>
            <a:r>
              <a:rPr lang="en-US" sz="1600" dirty="0"/>
              <a:t>Driver License Number</a:t>
            </a:r>
          </a:p>
          <a:p>
            <a:pPr marL="285750" indent="-285750" eaLnBrk="1" hangingPunct="1">
              <a:buFont typeface="Arial" pitchFamily="34" charset="0"/>
              <a:buChar char="•"/>
              <a:defRPr/>
            </a:pPr>
            <a:r>
              <a:rPr lang="en-US" sz="1600" dirty="0"/>
              <a:t>DL Type</a:t>
            </a:r>
          </a:p>
          <a:p>
            <a:pPr marL="285750" indent="-285750" eaLnBrk="1" hangingPunct="1">
              <a:buFont typeface="Arial" pitchFamily="34" charset="0"/>
              <a:buChar char="•"/>
              <a:defRPr/>
            </a:pPr>
            <a:r>
              <a:rPr lang="en-US" sz="1600" dirty="0"/>
              <a:t>Air Bag Deployed</a:t>
            </a:r>
          </a:p>
          <a:p>
            <a:pPr marL="285750" indent="-285750" eaLnBrk="1" hangingPunct="1">
              <a:buFont typeface="Arial" pitchFamily="34" charset="0"/>
              <a:buChar char="•"/>
              <a:defRPr/>
            </a:pPr>
            <a:r>
              <a:rPr lang="en-US" sz="1600" dirty="0"/>
              <a:t>Restraint Systems</a:t>
            </a:r>
          </a:p>
          <a:p>
            <a:pPr marL="285750" indent="-285750" eaLnBrk="1" hangingPunct="1">
              <a:buFont typeface="Arial" pitchFamily="34" charset="0"/>
              <a:buChar char="•"/>
              <a:defRPr/>
            </a:pPr>
            <a:r>
              <a:rPr lang="en-US" sz="1600" dirty="0"/>
              <a:t>Suspected Alcohol Use</a:t>
            </a:r>
          </a:p>
          <a:p>
            <a:pPr marL="285750" indent="-285750" eaLnBrk="1" hangingPunct="1">
              <a:buFont typeface="Arial" pitchFamily="34" charset="0"/>
              <a:buChar char="•"/>
              <a:defRPr/>
            </a:pPr>
            <a:r>
              <a:rPr lang="en-US" sz="1600" dirty="0"/>
              <a:t>BAC</a:t>
            </a:r>
          </a:p>
          <a:p>
            <a:pPr marL="285750" indent="-285750" eaLnBrk="1" hangingPunct="1">
              <a:buFont typeface="Arial" pitchFamily="34" charset="0"/>
              <a:buChar char="•"/>
              <a:defRPr/>
            </a:pPr>
            <a:r>
              <a:rPr lang="en-US" sz="1600" dirty="0"/>
              <a:t>Suspected Drug Use</a:t>
            </a:r>
          </a:p>
          <a:p>
            <a:pPr marL="285750" indent="-285750" eaLnBrk="1" hangingPunct="1">
              <a:buFont typeface="Arial" pitchFamily="34" charset="0"/>
              <a:buChar char="•"/>
              <a:defRPr/>
            </a:pPr>
            <a:r>
              <a:rPr lang="en-US" sz="1600" dirty="0"/>
              <a:t>Source of Transport to Medical Facility</a:t>
            </a:r>
          </a:p>
        </p:txBody>
      </p:sp>
      <p:sp>
        <p:nvSpPr>
          <p:cNvPr id="2" name="TextBox 1"/>
          <p:cNvSpPr txBox="1"/>
          <p:nvPr/>
        </p:nvSpPr>
        <p:spPr>
          <a:xfrm>
            <a:off x="2895600" y="1149350"/>
            <a:ext cx="6122988" cy="3970338"/>
          </a:xfrm>
          <a:prstGeom prst="rect">
            <a:avLst/>
          </a:prstGeom>
          <a:noFill/>
        </p:spPr>
        <p:txBody>
          <a:bodyPr>
            <a:spAutoFit/>
          </a:bodyPr>
          <a:lstStyle/>
          <a:p>
            <a:pPr marL="285750" indent="-285750" eaLnBrk="1" hangingPunct="1">
              <a:buFont typeface="Arial" pitchFamily="34" charset="0"/>
              <a:buChar char="•"/>
              <a:defRPr/>
            </a:pPr>
            <a:r>
              <a:rPr lang="en-US" dirty="0"/>
              <a:t>For the field </a:t>
            </a:r>
            <a:r>
              <a:rPr lang="en-US" b="1" dirty="0"/>
              <a:t>‘Driver/Non-Motorist/Passenger’ </a:t>
            </a:r>
            <a:r>
              <a:rPr lang="en-US" dirty="0"/>
              <a:t>there is no longer an option of entering</a:t>
            </a:r>
            <a:r>
              <a:rPr lang="en-US" b="1" dirty="0"/>
              <a:t> ‘88: Unknown.’ </a:t>
            </a:r>
          </a:p>
          <a:p>
            <a:pPr marL="285750" indent="-285750" eaLnBrk="1" hangingPunct="1">
              <a:buFont typeface="Arial" pitchFamily="34" charset="0"/>
              <a:buChar char="•"/>
              <a:defRPr/>
            </a:pPr>
            <a:r>
              <a:rPr lang="en-US" dirty="0"/>
              <a:t>Either </a:t>
            </a:r>
            <a:r>
              <a:rPr lang="en-US" b="1" dirty="0"/>
              <a:t>‘1:Driver’, ‘2:Non-Motorist’, </a:t>
            </a:r>
            <a:r>
              <a:rPr lang="en-US" dirty="0"/>
              <a:t>or </a:t>
            </a:r>
            <a:r>
              <a:rPr lang="en-US" b="1" dirty="0"/>
              <a:t>‘3:Passenger’ </a:t>
            </a:r>
            <a:r>
              <a:rPr lang="en-US" dirty="0"/>
              <a:t>must be entered.</a:t>
            </a:r>
          </a:p>
          <a:p>
            <a:pPr eaLnBrk="1" hangingPunct="1">
              <a:defRPr/>
            </a:pPr>
            <a:endParaRPr lang="en-US" dirty="0"/>
          </a:p>
          <a:p>
            <a:pPr marL="742950" lvl="2" indent="-285750" eaLnBrk="1" hangingPunct="1">
              <a:buFont typeface="Arial" pitchFamily="34" charset="0"/>
              <a:buChar char="•"/>
              <a:defRPr/>
            </a:pPr>
            <a:r>
              <a:rPr lang="en-US" dirty="0"/>
              <a:t>If </a:t>
            </a:r>
            <a:r>
              <a:rPr lang="en-US" b="1" dirty="0"/>
              <a:t>‘1: Driver’</a:t>
            </a:r>
            <a:r>
              <a:rPr lang="en-US" dirty="0"/>
              <a:t> is chosen, all of the Driver fields are required</a:t>
            </a:r>
          </a:p>
          <a:p>
            <a:pPr marL="742950" lvl="2" indent="-285750" eaLnBrk="1" hangingPunct="1">
              <a:defRPr/>
            </a:pPr>
            <a:endParaRPr lang="en-US" dirty="0"/>
          </a:p>
          <a:p>
            <a:pPr marL="742950" lvl="2" indent="-285750" eaLnBrk="1" hangingPunct="1">
              <a:buFont typeface="Arial" pitchFamily="34" charset="0"/>
              <a:buChar char="•"/>
              <a:defRPr/>
            </a:pPr>
            <a:r>
              <a:rPr lang="en-US" dirty="0"/>
              <a:t>If </a:t>
            </a:r>
            <a:r>
              <a:rPr lang="en-US" b="1" dirty="0"/>
              <a:t>‘2: Non-Motorist’ </a:t>
            </a:r>
            <a:r>
              <a:rPr lang="en-US" dirty="0"/>
              <a:t>is chosen, all of the Non-Motorist fields are required</a:t>
            </a:r>
          </a:p>
          <a:p>
            <a:pPr marL="742950" lvl="2" indent="-285750" eaLnBrk="1" hangingPunct="1">
              <a:defRPr/>
            </a:pPr>
            <a:endParaRPr lang="en-US" dirty="0"/>
          </a:p>
          <a:p>
            <a:pPr marL="742950" lvl="2" indent="-285750" eaLnBrk="1" hangingPunct="1">
              <a:buFont typeface="Arial" pitchFamily="34" charset="0"/>
              <a:buChar char="•"/>
              <a:defRPr/>
            </a:pPr>
            <a:r>
              <a:rPr lang="en-US" dirty="0"/>
              <a:t>If Driver unknown due to ejection, list all parties as Passengers until Driver is determined</a:t>
            </a:r>
          </a:p>
          <a:p>
            <a:pPr lvl="2" eaLnBrk="1" hangingPunct="1">
              <a:defRPr/>
            </a:pPr>
            <a:endParaRPr lang="en-US" dirty="0"/>
          </a:p>
        </p:txBody>
      </p:sp>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4981575"/>
            <a:ext cx="157162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86F7B91-0011-4264-9ECF-3A0F5FAEA224}" type="slidenum">
              <a:rPr lang="en-US" altLang="en-US" sz="1200">
                <a:solidFill>
                  <a:srgbClr val="898989"/>
                </a:solidFill>
              </a:rPr>
              <a:pPr>
                <a:spcBef>
                  <a:spcPct val="0"/>
                </a:spcBef>
                <a:buFontTx/>
                <a:buNone/>
              </a:pPr>
              <a:t>23</a:t>
            </a:fld>
            <a:endParaRPr lang="en-US" altLang="en-US" sz="1200">
              <a:solidFill>
                <a:srgbClr val="898989"/>
              </a:solidFill>
            </a:endParaRPr>
          </a:p>
        </p:txBody>
      </p:sp>
      <p:sp>
        <p:nvSpPr>
          <p:cNvPr id="5" name="TextBox 4"/>
          <p:cNvSpPr txBox="1"/>
          <p:nvPr/>
        </p:nvSpPr>
        <p:spPr>
          <a:xfrm>
            <a:off x="2555875" y="493713"/>
            <a:ext cx="4032250" cy="523875"/>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pic>
        <p:nvPicPr>
          <p:cNvPr id="25604"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12775" y="1293813"/>
            <a:ext cx="7869238" cy="190817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41325" y="3362325"/>
            <a:ext cx="4826000" cy="3416300"/>
          </a:xfrm>
          <a:prstGeom prst="rect">
            <a:avLst/>
          </a:prstGeom>
          <a:noFill/>
        </p:spPr>
        <p:txBody>
          <a:bodyPr>
            <a:spAutoFit/>
          </a:bodyPr>
          <a:lstStyle/>
          <a:p>
            <a:pPr eaLnBrk="1" hangingPunct="1">
              <a:defRPr/>
            </a:pPr>
            <a:endParaRPr lang="en-US" dirty="0"/>
          </a:p>
          <a:p>
            <a:pPr marL="285750" indent="-285750" eaLnBrk="1" hangingPunct="1">
              <a:buFont typeface="Arial" panose="020B0604020202020204" pitchFamily="34" charset="0"/>
              <a:buChar char="•"/>
              <a:defRPr/>
            </a:pPr>
            <a:r>
              <a:rPr lang="en-US" dirty="0"/>
              <a:t>DL Type (enter a #, not a letter)</a:t>
            </a:r>
          </a:p>
          <a:p>
            <a:pPr marL="285750" indent="-285750" eaLnBrk="1" hangingPunct="1">
              <a:defRPr/>
            </a:pPr>
            <a:endParaRPr lang="en-US" dirty="0"/>
          </a:p>
          <a:p>
            <a:pPr marL="285750" lvl="2" indent="-285750" eaLnBrk="1" hangingPunct="1">
              <a:buFont typeface="Arial" pitchFamily="34" charset="0"/>
              <a:buChar char="•"/>
              <a:defRPr/>
            </a:pPr>
            <a:r>
              <a:rPr lang="en-US" dirty="0"/>
              <a:t>Driver Distracted By</a:t>
            </a:r>
          </a:p>
          <a:p>
            <a:pPr marL="285750" lvl="2" indent="-285750" eaLnBrk="1" hangingPunct="1">
              <a:defRPr/>
            </a:pPr>
            <a:endParaRPr lang="en-US" dirty="0"/>
          </a:p>
          <a:p>
            <a:pPr marL="285750" lvl="2" indent="-285750" eaLnBrk="1" hangingPunct="1">
              <a:buFont typeface="Arial" pitchFamily="34" charset="0"/>
              <a:buChar char="•"/>
              <a:defRPr/>
            </a:pPr>
            <a:r>
              <a:rPr lang="en-US" dirty="0"/>
              <a:t>Required Endorsements</a:t>
            </a:r>
          </a:p>
          <a:p>
            <a:pPr eaLnBrk="1" hangingPunct="1">
              <a:defRPr/>
            </a:pPr>
            <a:r>
              <a:rPr lang="en-US" sz="1200" dirty="0"/>
              <a:t>1=Yes (Endorsement is required for DL)</a:t>
            </a:r>
          </a:p>
          <a:p>
            <a:pPr eaLnBrk="1" hangingPunct="1">
              <a:defRPr/>
            </a:pPr>
            <a:r>
              <a:rPr lang="en-US" sz="1200" dirty="0"/>
              <a:t>2=No (DL lacks required endorsement)</a:t>
            </a:r>
          </a:p>
          <a:p>
            <a:pPr eaLnBrk="1" hangingPunct="1">
              <a:defRPr/>
            </a:pPr>
            <a:r>
              <a:rPr lang="en-US" sz="1200" dirty="0"/>
              <a:t>3=No Required Endorsement (No Endorsement is required for DL)</a:t>
            </a:r>
          </a:p>
          <a:p>
            <a:pPr eaLnBrk="1" hangingPunct="1">
              <a:defRPr/>
            </a:pPr>
            <a:endParaRPr lang="en-US" dirty="0"/>
          </a:p>
          <a:p>
            <a:pPr marL="285750" lvl="2" indent="-285750" eaLnBrk="1" hangingPunct="1">
              <a:buFont typeface="Arial" pitchFamily="34" charset="0"/>
              <a:buChar char="•"/>
              <a:defRPr/>
            </a:pPr>
            <a:r>
              <a:rPr lang="en-US" dirty="0"/>
              <a:t>Driver Vision Obstructions</a:t>
            </a:r>
          </a:p>
          <a:p>
            <a:pPr lvl="2" eaLnBrk="1" hangingPunct="1">
              <a:defRPr/>
            </a:pPr>
            <a:endParaRPr lang="en-US" dirty="0"/>
          </a:p>
          <a:p>
            <a:pPr lvl="2" eaLnBrk="1" hangingPunct="1">
              <a:defRPr/>
            </a:pPr>
            <a:endParaRPr lang="en-US" dirty="0"/>
          </a:p>
        </p:txBody>
      </p:sp>
      <p:sp>
        <p:nvSpPr>
          <p:cNvPr id="3" name="Rectangle 2"/>
          <p:cNvSpPr/>
          <p:nvPr/>
        </p:nvSpPr>
        <p:spPr>
          <a:xfrm>
            <a:off x="703263" y="1647825"/>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717550" y="2171700"/>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714375" y="2874963"/>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1911350" y="1641475"/>
            <a:ext cx="236538"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3659188" y="1708150"/>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8072438" y="1687513"/>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5612" name="TextBox 14"/>
          <p:cNvSpPr txBox="1">
            <a:spLocks noChangeArrowheads="1"/>
          </p:cNvSpPr>
          <p:nvPr/>
        </p:nvSpPr>
        <p:spPr bwMode="auto">
          <a:xfrm>
            <a:off x="817563" y="1435100"/>
            <a:ext cx="701675" cy="155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latin typeface="Arial" charset="0"/>
              </a:rPr>
              <a:t>DL Type</a:t>
            </a:r>
          </a:p>
        </p:txBody>
      </p:sp>
      <p:sp>
        <p:nvSpPr>
          <p:cNvPr id="16" name="TextBox 15"/>
          <p:cNvSpPr txBox="1"/>
          <p:nvPr/>
        </p:nvSpPr>
        <p:spPr>
          <a:xfrm>
            <a:off x="5083175" y="3949700"/>
            <a:ext cx="3684588" cy="1754188"/>
          </a:xfrm>
          <a:prstGeom prst="rect">
            <a:avLst/>
          </a:prstGeom>
          <a:noFill/>
        </p:spPr>
        <p:txBody>
          <a:bodyPr>
            <a:spAutoFit/>
          </a:bodyPr>
          <a:lstStyle/>
          <a:p>
            <a:pPr marL="285750" indent="-285750" eaLnBrk="1" hangingPunct="1">
              <a:buFont typeface="Arial" pitchFamily="34" charset="0"/>
              <a:buChar char="•"/>
              <a:defRPr/>
            </a:pPr>
            <a:r>
              <a:rPr lang="en-US" dirty="0"/>
              <a:t>Driver’s Actions at Time of Crash:  </a:t>
            </a:r>
            <a:r>
              <a:rPr lang="en-US" altLang="en-US" dirty="0"/>
              <a:t>A first occurrence is required, additional actions are optional.</a:t>
            </a:r>
            <a:endParaRPr lang="en-US" dirty="0"/>
          </a:p>
          <a:p>
            <a:pPr eaLnBrk="1" hangingPunct="1">
              <a:defRPr/>
            </a:pPr>
            <a:endParaRPr lang="en-US" dirty="0"/>
          </a:p>
          <a:p>
            <a:pPr marL="285750" indent="-285750" eaLnBrk="1" hangingPunct="1">
              <a:buFont typeface="Arial" pitchFamily="34" charset="0"/>
              <a:buChar char="•"/>
              <a:defRPr/>
            </a:pPr>
            <a:r>
              <a:rPr lang="en-US" dirty="0"/>
              <a:t>Condition at Time of Crash</a:t>
            </a:r>
          </a:p>
        </p:txBody>
      </p:sp>
      <p:sp>
        <p:nvSpPr>
          <p:cNvPr id="25614" name="TextBox 1"/>
          <p:cNvSpPr txBox="1">
            <a:spLocks noChangeArrowheads="1"/>
          </p:cNvSpPr>
          <p:nvPr/>
        </p:nvSpPr>
        <p:spPr bwMode="auto">
          <a:xfrm>
            <a:off x="3089275" y="3209925"/>
            <a:ext cx="2630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1">
                <a:latin typeface="Arial" charset="0"/>
              </a:rPr>
              <a:t>Driver required fields:</a:t>
            </a:r>
          </a:p>
          <a:p>
            <a:pPr eaLnBrk="1" hangingPunct="1">
              <a:spcBef>
                <a:spcPct val="0"/>
              </a:spcBef>
              <a:buFontTx/>
              <a:buNone/>
            </a:pP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C26DA02-50CE-4412-A1D7-D9F8A025E2A7}" type="slidenum">
              <a:rPr lang="en-US" altLang="en-US" sz="1200">
                <a:solidFill>
                  <a:srgbClr val="898989"/>
                </a:solidFill>
              </a:rPr>
              <a:pPr>
                <a:spcBef>
                  <a:spcPct val="0"/>
                </a:spcBef>
                <a:buFontTx/>
                <a:buNone/>
              </a:pPr>
              <a:t>24</a:t>
            </a:fld>
            <a:endParaRPr lang="en-US" altLang="en-US" sz="1200">
              <a:solidFill>
                <a:srgbClr val="898989"/>
              </a:solidFill>
            </a:endParaRPr>
          </a:p>
        </p:txBody>
      </p:sp>
      <p:sp>
        <p:nvSpPr>
          <p:cNvPr id="6" name="TextBox 5"/>
          <p:cNvSpPr txBox="1"/>
          <p:nvPr/>
        </p:nvSpPr>
        <p:spPr>
          <a:xfrm>
            <a:off x="2555875" y="36036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sp>
        <p:nvSpPr>
          <p:cNvPr id="9" name="TextBox 8"/>
          <p:cNvSpPr txBox="1"/>
          <p:nvPr/>
        </p:nvSpPr>
        <p:spPr>
          <a:xfrm>
            <a:off x="546100" y="3362325"/>
            <a:ext cx="4429125" cy="3138488"/>
          </a:xfrm>
          <a:prstGeom prst="rect">
            <a:avLst/>
          </a:prstGeom>
          <a:noFill/>
        </p:spPr>
        <p:txBody>
          <a:bodyPr>
            <a:spAutoFit/>
          </a:bodyPr>
          <a:lstStyle/>
          <a:p>
            <a:pPr marL="285750" indent="-285750" eaLnBrk="1" hangingPunct="1">
              <a:buFont typeface="Arial" pitchFamily="34" charset="0"/>
              <a:buChar char="•"/>
              <a:defRPr/>
            </a:pPr>
            <a:r>
              <a:rPr lang="en-US" i="1" dirty="0"/>
              <a:t>Non-Motorist required fields:</a:t>
            </a:r>
          </a:p>
          <a:p>
            <a:pPr eaLnBrk="1" hangingPunct="1">
              <a:defRPr/>
            </a:pPr>
            <a:endParaRPr lang="en-US" dirty="0"/>
          </a:p>
          <a:p>
            <a:pPr eaLnBrk="1" hangingPunct="1">
              <a:defRPr/>
            </a:pPr>
            <a:endParaRPr lang="en-US" dirty="0"/>
          </a:p>
          <a:p>
            <a:pPr marL="1200150" lvl="2" indent="-285750" eaLnBrk="1" hangingPunct="1">
              <a:buFont typeface="Arial" pitchFamily="34" charset="0"/>
              <a:buChar char="•"/>
              <a:defRPr/>
            </a:pPr>
            <a:r>
              <a:rPr lang="en-US" dirty="0"/>
              <a:t>Non-Motorist Description</a:t>
            </a:r>
          </a:p>
          <a:p>
            <a:pPr lvl="2" eaLnBrk="1" hangingPunct="1">
              <a:defRPr/>
            </a:pPr>
            <a:endParaRPr lang="en-US" dirty="0"/>
          </a:p>
          <a:p>
            <a:pPr marL="1200150" lvl="2" indent="-285750" eaLnBrk="1" hangingPunct="1">
              <a:buFont typeface="Arial" pitchFamily="34" charset="0"/>
              <a:buChar char="•"/>
              <a:defRPr/>
            </a:pPr>
            <a:r>
              <a:rPr lang="en-US" dirty="0"/>
              <a:t>Non-Motorist Location at Time of Crash</a:t>
            </a:r>
          </a:p>
          <a:p>
            <a:pPr lvl="2" eaLnBrk="1" hangingPunct="1">
              <a:defRPr/>
            </a:pPr>
            <a:endParaRPr lang="en-US" dirty="0"/>
          </a:p>
          <a:p>
            <a:pPr marL="1200150" lvl="2" indent="-285750" eaLnBrk="1" hangingPunct="1">
              <a:buFont typeface="Arial" pitchFamily="34" charset="0"/>
              <a:buChar char="•"/>
              <a:defRPr/>
            </a:pPr>
            <a:r>
              <a:rPr lang="en-US" dirty="0"/>
              <a:t>Action Prior to Crash</a:t>
            </a:r>
          </a:p>
          <a:p>
            <a:pPr lvl="2" eaLnBrk="1" hangingPunct="1">
              <a:defRPr/>
            </a:pPr>
            <a:endParaRPr lang="en-US" dirty="0"/>
          </a:p>
          <a:p>
            <a:pPr lvl="2" eaLnBrk="1" hangingPunct="1">
              <a:defRPr/>
            </a:pPr>
            <a:endParaRPr lang="en-US" dirty="0"/>
          </a:p>
        </p:txBody>
      </p:sp>
      <p:sp>
        <p:nvSpPr>
          <p:cNvPr id="7" name="Rectangle 6"/>
          <p:cNvSpPr/>
          <p:nvPr/>
        </p:nvSpPr>
        <p:spPr>
          <a:xfrm>
            <a:off x="693738" y="1612900"/>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852738" y="1612900"/>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90800" y="2378075"/>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3425825" y="2297113"/>
            <a:ext cx="236538"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6234113" y="1484313"/>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TextBox 13"/>
          <p:cNvSpPr txBox="1"/>
          <p:nvPr/>
        </p:nvSpPr>
        <p:spPr>
          <a:xfrm>
            <a:off x="5073650" y="4159250"/>
            <a:ext cx="3684588" cy="2032000"/>
          </a:xfrm>
          <a:prstGeom prst="rect">
            <a:avLst/>
          </a:prstGeom>
          <a:noFill/>
        </p:spPr>
        <p:txBody>
          <a:bodyPr>
            <a:spAutoFit/>
          </a:bodyPr>
          <a:lstStyle/>
          <a:p>
            <a:pPr marL="285750" indent="-285750" eaLnBrk="1" hangingPunct="1">
              <a:buFont typeface="Arial" pitchFamily="34" charset="0"/>
              <a:buChar char="•"/>
              <a:defRPr/>
            </a:pPr>
            <a:r>
              <a:rPr lang="en-US" dirty="0"/>
              <a:t>Safety Equipment</a:t>
            </a:r>
          </a:p>
          <a:p>
            <a:pPr eaLnBrk="1" hangingPunct="1">
              <a:defRPr/>
            </a:pPr>
            <a:endParaRPr lang="en-US" dirty="0"/>
          </a:p>
          <a:p>
            <a:pPr marL="285750" indent="-285750" eaLnBrk="1" hangingPunct="1">
              <a:buFont typeface="Arial" pitchFamily="34" charset="0"/>
              <a:buChar char="•"/>
              <a:defRPr/>
            </a:pPr>
            <a:r>
              <a:rPr lang="en-US" dirty="0"/>
              <a:t>Non-Motorist Actions/Circumstances: </a:t>
            </a:r>
            <a:r>
              <a:rPr lang="en-US" altLang="en-US" dirty="0"/>
              <a:t>A first occurrence is required, additional actions are optional.</a:t>
            </a:r>
            <a:endParaRPr lang="en-US" dirty="0"/>
          </a:p>
          <a:p>
            <a:pPr eaLnBrk="1" hangingPunct="1">
              <a:defRPr/>
            </a:pPr>
            <a:endParaRPr lang="en-US" dirty="0"/>
          </a:p>
        </p:txBody>
      </p:sp>
      <p:pic>
        <p:nvPicPr>
          <p:cNvPr id="2663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 y="1084263"/>
            <a:ext cx="8885238" cy="2168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636" name="TextBox 1"/>
          <p:cNvSpPr txBox="1">
            <a:spLocks noChangeArrowheads="1"/>
          </p:cNvSpPr>
          <p:nvPr/>
        </p:nvSpPr>
        <p:spPr bwMode="auto">
          <a:xfrm>
            <a:off x="506413" y="1309688"/>
            <a:ext cx="1862137" cy="138112"/>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26637" name="TextBox 14"/>
          <p:cNvSpPr txBox="1">
            <a:spLocks noChangeArrowheads="1"/>
          </p:cNvSpPr>
          <p:nvPr/>
        </p:nvSpPr>
        <p:spPr bwMode="auto">
          <a:xfrm>
            <a:off x="474663" y="2462213"/>
            <a:ext cx="1476375" cy="138112"/>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26638" name="TextBox 15"/>
          <p:cNvSpPr txBox="1">
            <a:spLocks noChangeArrowheads="1"/>
          </p:cNvSpPr>
          <p:nvPr/>
        </p:nvSpPr>
        <p:spPr bwMode="auto">
          <a:xfrm>
            <a:off x="2955925" y="2152650"/>
            <a:ext cx="2284413" cy="138113"/>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26639" name="TextBox 16"/>
          <p:cNvSpPr txBox="1">
            <a:spLocks noChangeArrowheads="1"/>
          </p:cNvSpPr>
          <p:nvPr/>
        </p:nvSpPr>
        <p:spPr bwMode="auto">
          <a:xfrm>
            <a:off x="2852738" y="1273175"/>
            <a:ext cx="2530475" cy="136525"/>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26640" name="TextBox 17"/>
          <p:cNvSpPr txBox="1">
            <a:spLocks noChangeArrowheads="1"/>
          </p:cNvSpPr>
          <p:nvPr/>
        </p:nvSpPr>
        <p:spPr bwMode="auto">
          <a:xfrm>
            <a:off x="6438900" y="1273175"/>
            <a:ext cx="1862138" cy="136525"/>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575D765-96D7-4FC1-894F-D634416B5386}" type="slidenum">
              <a:rPr lang="en-US" altLang="en-US" sz="1200">
                <a:solidFill>
                  <a:srgbClr val="898989"/>
                </a:solidFill>
              </a:rPr>
              <a:pPr>
                <a:spcBef>
                  <a:spcPct val="0"/>
                </a:spcBef>
                <a:buFontTx/>
                <a:buNone/>
              </a:pPr>
              <a:t>25</a:t>
            </a:fld>
            <a:endParaRPr lang="en-US" altLang="en-US" sz="1200">
              <a:solidFill>
                <a:srgbClr val="898989"/>
              </a:solidFill>
            </a:endParaRPr>
          </a:p>
        </p:txBody>
      </p:sp>
      <p:sp>
        <p:nvSpPr>
          <p:cNvPr id="5" name="TextBox 4"/>
          <p:cNvSpPr txBox="1"/>
          <p:nvPr/>
        </p:nvSpPr>
        <p:spPr>
          <a:xfrm>
            <a:off x="2555875" y="36036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pic>
        <p:nvPicPr>
          <p:cNvPr id="27652" name="Picture 4"/>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73075" y="1263650"/>
            <a:ext cx="8170863"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104900" y="1622425"/>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192338" y="1519238"/>
            <a:ext cx="236537"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3054350" y="1512888"/>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4029075" y="1520825"/>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5478463" y="1512888"/>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a:off x="6521450" y="1489075"/>
            <a:ext cx="236538"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6" name="Rectangle 15"/>
          <p:cNvSpPr/>
          <p:nvPr/>
        </p:nvSpPr>
        <p:spPr>
          <a:xfrm>
            <a:off x="7342188" y="1516063"/>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8283575" y="1547813"/>
            <a:ext cx="238125"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4413250" y="1604963"/>
            <a:ext cx="317500" cy="182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27662" name="Group 10"/>
          <p:cNvGrpSpPr>
            <a:grpSpLocks/>
          </p:cNvGrpSpPr>
          <p:nvPr>
            <p:custDataLst>
              <p:tags r:id="rId3"/>
            </p:custDataLst>
          </p:nvPr>
        </p:nvGrpSpPr>
        <p:grpSpPr bwMode="auto">
          <a:xfrm>
            <a:off x="447675" y="2160588"/>
            <a:ext cx="8248650" cy="3817937"/>
            <a:chOff x="447675" y="2241116"/>
            <a:chExt cx="8248090" cy="3817871"/>
          </a:xfrm>
        </p:grpSpPr>
        <p:sp>
          <p:nvSpPr>
            <p:cNvPr id="27663" name="TextBox 6"/>
            <p:cNvSpPr txBox="1">
              <a:spLocks noChangeArrowheads="1"/>
            </p:cNvSpPr>
            <p:nvPr/>
          </p:nvSpPr>
          <p:spPr bwMode="auto">
            <a:xfrm>
              <a:off x="447675" y="2241116"/>
              <a:ext cx="82480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i="1">
                  <a:latin typeface="Arial" charset="0"/>
                </a:rPr>
                <a:t>Suspected Alcohol Use</a:t>
              </a:r>
            </a:p>
            <a:p>
              <a:pPr lvl="1" eaLnBrk="1" hangingPunct="1">
                <a:spcBef>
                  <a:spcPct val="0"/>
                </a:spcBef>
                <a:buFont typeface="Arial" charset="0"/>
                <a:buChar char="•"/>
              </a:pPr>
              <a:r>
                <a:rPr lang="en-US" altLang="en-US" sz="1800">
                  <a:latin typeface="Arial" charset="0"/>
                </a:rPr>
                <a:t>If </a:t>
              </a:r>
              <a:r>
                <a:rPr lang="en-US" altLang="en-US" sz="1800" b="1">
                  <a:latin typeface="Arial" charset="0"/>
                </a:rPr>
                <a:t>‘1: No’</a:t>
              </a:r>
              <a:r>
                <a:rPr lang="en-US" altLang="en-US" sz="1800">
                  <a:latin typeface="Arial" charset="0"/>
                </a:rPr>
                <a:t> is selected, all other alcohol related fields are NOT required.</a:t>
              </a:r>
            </a:p>
          </p:txBody>
        </p:sp>
        <p:sp>
          <p:nvSpPr>
            <p:cNvPr id="27664" name="TextBox 7"/>
            <p:cNvSpPr txBox="1">
              <a:spLocks noChangeArrowheads="1"/>
            </p:cNvSpPr>
            <p:nvPr/>
          </p:nvSpPr>
          <p:spPr bwMode="auto">
            <a:xfrm>
              <a:off x="466163" y="3149356"/>
              <a:ext cx="7844118" cy="92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i="1">
                  <a:latin typeface="Arial" charset="0"/>
                </a:rPr>
                <a:t>Alcohol Tested</a:t>
              </a:r>
            </a:p>
            <a:p>
              <a:pPr lvl="1" eaLnBrk="1" hangingPunct="1">
                <a:spcBef>
                  <a:spcPct val="0"/>
                </a:spcBef>
                <a:buFont typeface="Arial" charset="0"/>
                <a:buChar char="•"/>
              </a:pPr>
              <a:r>
                <a:rPr lang="en-US" altLang="en-US" sz="1800">
                  <a:latin typeface="Arial" charset="0"/>
                </a:rPr>
                <a:t>If </a:t>
              </a:r>
              <a:r>
                <a:rPr lang="en-US" altLang="en-US" sz="1800" b="1">
                  <a:latin typeface="Arial" charset="0"/>
                </a:rPr>
                <a:t>‘3: Test Given’ </a:t>
              </a:r>
              <a:r>
                <a:rPr lang="en-US" altLang="en-US" sz="1800">
                  <a:latin typeface="Arial" charset="0"/>
                </a:rPr>
                <a:t>is selected, the field </a:t>
              </a:r>
              <a:r>
                <a:rPr lang="en-US" altLang="en-US" sz="1800" b="1">
                  <a:latin typeface="Arial" charset="0"/>
                </a:rPr>
                <a:t>‘Alcohol Test Type’ </a:t>
              </a:r>
              <a:r>
                <a:rPr lang="en-US" altLang="en-US" sz="1800">
                  <a:latin typeface="Arial" charset="0"/>
                </a:rPr>
                <a:t>is required.</a:t>
              </a:r>
            </a:p>
          </p:txBody>
        </p:sp>
        <p:sp>
          <p:nvSpPr>
            <p:cNvPr id="27665" name="TextBox 8"/>
            <p:cNvSpPr txBox="1">
              <a:spLocks noChangeArrowheads="1"/>
            </p:cNvSpPr>
            <p:nvPr/>
          </p:nvSpPr>
          <p:spPr bwMode="auto">
            <a:xfrm>
              <a:off x="484092" y="4164104"/>
              <a:ext cx="7772399" cy="6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i="1">
                  <a:latin typeface="Arial" charset="0"/>
                </a:rPr>
                <a:t>Alcohol Test Result</a:t>
              </a:r>
            </a:p>
            <a:p>
              <a:pPr lvl="1" eaLnBrk="1" hangingPunct="1">
                <a:spcBef>
                  <a:spcPct val="0"/>
                </a:spcBef>
                <a:buFont typeface="Arial" charset="0"/>
                <a:buChar char="•"/>
              </a:pPr>
              <a:r>
                <a:rPr lang="en-US" altLang="en-US" sz="1800">
                  <a:latin typeface="Arial" charset="0"/>
                </a:rPr>
                <a:t>If </a:t>
              </a:r>
              <a:r>
                <a:rPr lang="en-US" altLang="en-US" sz="1800" b="1">
                  <a:latin typeface="Arial" charset="0"/>
                </a:rPr>
                <a:t>‘2: Completed’ </a:t>
              </a:r>
              <a:r>
                <a:rPr lang="en-US" altLang="en-US" sz="1800">
                  <a:latin typeface="Arial" charset="0"/>
                </a:rPr>
                <a:t>is selected, the </a:t>
              </a:r>
              <a:r>
                <a:rPr lang="en-US" altLang="en-US" sz="1800" b="1">
                  <a:latin typeface="Arial" charset="0"/>
                </a:rPr>
                <a:t>‘BAC’ </a:t>
              </a:r>
              <a:r>
                <a:rPr lang="en-US" altLang="en-US" sz="1800">
                  <a:latin typeface="Arial" charset="0"/>
                </a:rPr>
                <a:t>field is required.</a:t>
              </a:r>
            </a:p>
          </p:txBody>
        </p:sp>
        <p:sp>
          <p:nvSpPr>
            <p:cNvPr id="27666" name="TextBox 9"/>
            <p:cNvSpPr txBox="1">
              <a:spLocks noChangeArrowheads="1"/>
            </p:cNvSpPr>
            <p:nvPr/>
          </p:nvSpPr>
          <p:spPr bwMode="auto">
            <a:xfrm>
              <a:off x="537882" y="5135657"/>
              <a:ext cx="81578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i="1">
                  <a:latin typeface="Arial" charset="0"/>
                </a:rPr>
                <a:t>Suspected Drug Use</a:t>
              </a:r>
            </a:p>
            <a:p>
              <a:pPr lvl="1" eaLnBrk="1" hangingPunct="1">
                <a:spcBef>
                  <a:spcPct val="0"/>
                </a:spcBef>
                <a:buFont typeface="Arial" charset="0"/>
                <a:buChar char="•"/>
              </a:pPr>
              <a:r>
                <a:rPr lang="en-US" altLang="en-US" sz="1800">
                  <a:latin typeface="Arial" charset="0"/>
                </a:rPr>
                <a:t>If </a:t>
              </a:r>
              <a:r>
                <a:rPr lang="en-US" altLang="en-US" sz="1800" b="1">
                  <a:latin typeface="Arial" charset="0"/>
                </a:rPr>
                <a:t>‘2: Yes’</a:t>
              </a:r>
              <a:r>
                <a:rPr lang="en-US" altLang="en-US" sz="1800">
                  <a:latin typeface="Arial" charset="0"/>
                </a:rPr>
                <a:t> is selected, fields </a:t>
              </a:r>
              <a:r>
                <a:rPr lang="en-US" altLang="en-US" sz="1800" b="1">
                  <a:latin typeface="Arial" charset="0"/>
                </a:rPr>
                <a:t>‘Drug Tested,’ ‘Drug Test Type,’ </a:t>
              </a:r>
              <a:r>
                <a:rPr lang="en-US" altLang="en-US" sz="1800">
                  <a:latin typeface="Arial" charset="0"/>
                </a:rPr>
                <a:t>and </a:t>
              </a:r>
              <a:r>
                <a:rPr lang="en-US" altLang="en-US" sz="1800" b="1">
                  <a:latin typeface="Arial" charset="0"/>
                </a:rPr>
                <a:t>‘Drug Test Results’ </a:t>
              </a:r>
              <a:r>
                <a:rPr lang="en-US" altLang="en-US" sz="1800">
                  <a:latin typeface="Arial" charset="0"/>
                </a:rPr>
                <a:t>are required. </a:t>
              </a:r>
            </a:p>
          </p:txBody>
        </p:sp>
      </p:gr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bwMode="auto">
          <a:xfrm>
            <a:off x="68580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4A3A389-A7D7-4FEF-BF35-A5A65694A861}" type="slidenum">
              <a:rPr lang="en-US" altLang="en-US" sz="1200">
                <a:solidFill>
                  <a:srgbClr val="898989"/>
                </a:solidFill>
              </a:rPr>
              <a:pPr>
                <a:spcBef>
                  <a:spcPct val="0"/>
                </a:spcBef>
                <a:buFontTx/>
                <a:buNone/>
              </a:pPr>
              <a:t>26</a:t>
            </a:fld>
            <a:endParaRPr lang="en-US" altLang="en-US" sz="1200">
              <a:solidFill>
                <a:srgbClr val="898989"/>
              </a:solidFill>
            </a:endParaRPr>
          </a:p>
        </p:txBody>
      </p:sp>
      <p:sp>
        <p:nvSpPr>
          <p:cNvPr id="5" name="TextBox 4"/>
          <p:cNvSpPr txBox="1"/>
          <p:nvPr/>
        </p:nvSpPr>
        <p:spPr>
          <a:xfrm>
            <a:off x="2555875" y="36036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pic>
        <p:nvPicPr>
          <p:cNvPr id="2867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46050" y="1968500"/>
            <a:ext cx="88122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Box 5"/>
          <p:cNvSpPr txBox="1">
            <a:spLocks noChangeArrowheads="1"/>
          </p:cNvSpPr>
          <p:nvPr/>
        </p:nvSpPr>
        <p:spPr bwMode="auto">
          <a:xfrm>
            <a:off x="644525" y="2593975"/>
            <a:ext cx="72675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defRPr/>
            </a:pPr>
            <a:r>
              <a:rPr lang="en-US" altLang="en-US" sz="1800" dirty="0" smtClean="0">
                <a:latin typeface="Arial" charset="0"/>
              </a:rPr>
              <a:t>Source of Transport to Medical Facility</a:t>
            </a:r>
          </a:p>
          <a:p>
            <a:pPr eaLnBrk="1" hangingPunct="1">
              <a:spcBef>
                <a:spcPct val="0"/>
              </a:spcBef>
              <a:defRPr/>
            </a:pPr>
            <a:endParaRPr lang="en-US" altLang="en-US" sz="1800" dirty="0" smtClean="0">
              <a:latin typeface="Arial" charset="0"/>
            </a:endParaRPr>
          </a:p>
          <a:p>
            <a:pPr lvl="1" eaLnBrk="1" hangingPunct="1">
              <a:spcBef>
                <a:spcPct val="0"/>
              </a:spcBef>
              <a:buFont typeface="Arial" charset="0"/>
              <a:buChar char="•"/>
              <a:defRPr/>
            </a:pPr>
            <a:r>
              <a:rPr lang="en-US" altLang="en-US" sz="1800" dirty="0" smtClean="0">
                <a:latin typeface="Arial" charset="0"/>
              </a:rPr>
              <a:t>If </a:t>
            </a:r>
            <a:r>
              <a:rPr lang="en-US" altLang="en-US" sz="1800" b="1" dirty="0" smtClean="0">
                <a:latin typeface="Arial" charset="0"/>
              </a:rPr>
              <a:t>‘2: EMS’ </a:t>
            </a:r>
            <a:r>
              <a:rPr lang="en-US" altLang="en-US" sz="1800" dirty="0" smtClean="0">
                <a:latin typeface="Arial" charset="0"/>
              </a:rPr>
              <a:t>is selected, complete the following fields:</a:t>
            </a:r>
          </a:p>
          <a:p>
            <a:pPr marL="457200" lvl="1" indent="0" eaLnBrk="1" hangingPunct="1">
              <a:spcBef>
                <a:spcPct val="0"/>
              </a:spcBef>
              <a:buFont typeface="Arial" charset="0"/>
              <a:buNone/>
              <a:defRPr/>
            </a:pPr>
            <a:r>
              <a:rPr lang="en-US" altLang="en-US" sz="1800" dirty="0" smtClean="0">
                <a:latin typeface="Arial" charset="0"/>
              </a:rPr>
              <a:t> </a:t>
            </a:r>
          </a:p>
          <a:p>
            <a:pPr lvl="2" eaLnBrk="1" hangingPunct="1">
              <a:lnSpc>
                <a:spcPct val="117000"/>
              </a:lnSpc>
              <a:spcBef>
                <a:spcPct val="0"/>
              </a:spcBef>
              <a:defRPr/>
            </a:pPr>
            <a:r>
              <a:rPr lang="en-US" altLang="en-US" sz="1800" dirty="0" smtClean="0">
                <a:latin typeface="Arial" charset="0"/>
              </a:rPr>
              <a:t>‘EMS Agency Name or ID’ </a:t>
            </a:r>
          </a:p>
          <a:p>
            <a:pPr lvl="2" eaLnBrk="1" hangingPunct="1">
              <a:lnSpc>
                <a:spcPct val="117000"/>
              </a:lnSpc>
              <a:spcBef>
                <a:spcPct val="0"/>
              </a:spcBef>
              <a:defRPr/>
            </a:pPr>
            <a:r>
              <a:rPr lang="en-US" altLang="en-US" sz="1800" dirty="0" smtClean="0">
                <a:latin typeface="Arial" charset="0"/>
              </a:rPr>
              <a:t>‘EMS Run Number’ </a:t>
            </a:r>
          </a:p>
          <a:p>
            <a:pPr lvl="2" eaLnBrk="1" hangingPunct="1">
              <a:lnSpc>
                <a:spcPct val="117000"/>
              </a:lnSpc>
              <a:spcBef>
                <a:spcPct val="0"/>
              </a:spcBef>
              <a:defRPr/>
            </a:pPr>
            <a:r>
              <a:rPr lang="en-US" altLang="en-US" sz="1800" dirty="0" smtClean="0">
                <a:latin typeface="Arial" charset="0"/>
              </a:rPr>
              <a:t>‘Medical Facility Transported To’</a:t>
            </a:r>
          </a:p>
        </p:txBody>
      </p:sp>
      <p:pic>
        <p:nvPicPr>
          <p:cNvPr id="28678" name="Picture 5"/>
          <p:cNvPicPr>
            <a:picLocks noChangeAspect="1"/>
          </p:cNvPicPr>
          <p:nvPr/>
        </p:nvPicPr>
        <p:blipFill>
          <a:blip r:embed="rId6">
            <a:extLst>
              <a:ext uri="{28A0092B-C50C-407E-A947-70E740481C1C}">
                <a14:useLocalDpi xmlns:a14="http://schemas.microsoft.com/office/drawing/2010/main" val="0"/>
              </a:ext>
            </a:extLst>
          </a:blip>
          <a:srcRect b="51579"/>
          <a:stretch>
            <a:fillRect/>
          </a:stretch>
        </p:blipFill>
        <p:spPr bwMode="auto">
          <a:xfrm>
            <a:off x="5529263" y="2787650"/>
            <a:ext cx="3011487"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bwMode="auto">
          <a:xfrm>
            <a:off x="68580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70D4035-B416-491C-A113-C9F2C11BBBEC}" type="slidenum">
              <a:rPr lang="en-US" altLang="en-US" sz="1200">
                <a:solidFill>
                  <a:srgbClr val="898989"/>
                </a:solidFill>
              </a:rPr>
              <a:pPr>
                <a:spcBef>
                  <a:spcPct val="0"/>
                </a:spcBef>
                <a:buFontTx/>
                <a:buNone/>
              </a:pPr>
              <a:t>27</a:t>
            </a:fld>
            <a:endParaRPr lang="en-US" altLang="en-US" sz="1200">
              <a:solidFill>
                <a:srgbClr val="898989"/>
              </a:solidFill>
            </a:endParaRPr>
          </a:p>
        </p:txBody>
      </p:sp>
      <p:sp>
        <p:nvSpPr>
          <p:cNvPr id="5" name="TextBox 4"/>
          <p:cNvSpPr txBox="1"/>
          <p:nvPr/>
        </p:nvSpPr>
        <p:spPr>
          <a:xfrm>
            <a:off x="2555875" y="36036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Person Page</a:t>
            </a:r>
          </a:p>
        </p:txBody>
      </p:sp>
      <p:pic>
        <p:nvPicPr>
          <p:cNvPr id="2970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 y="998538"/>
            <a:ext cx="4356100" cy="1346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9701" name="TextBox 6"/>
          <p:cNvSpPr txBox="1">
            <a:spLocks noChangeArrowheads="1"/>
          </p:cNvSpPr>
          <p:nvPr/>
        </p:nvSpPr>
        <p:spPr bwMode="auto">
          <a:xfrm>
            <a:off x="5130800" y="1427163"/>
            <a:ext cx="3727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latin typeface="Arial" charset="0"/>
              </a:rPr>
              <a:t>If </a:t>
            </a:r>
            <a:r>
              <a:rPr lang="en-US" altLang="en-US" sz="1800" b="1">
                <a:latin typeface="Arial" charset="0"/>
              </a:rPr>
              <a:t>‘Seat’ </a:t>
            </a:r>
            <a:r>
              <a:rPr lang="en-US" altLang="en-US" sz="1800">
                <a:latin typeface="Arial" charset="0"/>
              </a:rPr>
              <a:t>is populated, the field </a:t>
            </a:r>
            <a:r>
              <a:rPr lang="en-US" altLang="en-US" sz="1800" b="1">
                <a:latin typeface="Arial" charset="0"/>
              </a:rPr>
              <a:t>‘Row’ </a:t>
            </a:r>
            <a:r>
              <a:rPr lang="en-US" altLang="en-US" sz="1800">
                <a:latin typeface="Arial" charset="0"/>
              </a:rPr>
              <a:t>must also be populated.</a:t>
            </a:r>
          </a:p>
        </p:txBody>
      </p:sp>
      <p:graphicFrame>
        <p:nvGraphicFramePr>
          <p:cNvPr id="10" name="Table 9"/>
          <p:cNvGraphicFramePr>
            <a:graphicFrameLocks noGrp="1"/>
          </p:cNvGraphicFramePr>
          <p:nvPr/>
        </p:nvGraphicFramePr>
        <p:xfrm>
          <a:off x="1776413" y="2630488"/>
          <a:ext cx="5338762" cy="2743200"/>
        </p:xfrm>
        <a:graphic>
          <a:graphicData uri="http://schemas.openxmlformats.org/drawingml/2006/table">
            <a:tbl>
              <a:tblPr firstRow="1" bandRow="1">
                <a:tableStyleId>{93296810-A885-4BE3-A3E7-6D5BEEA58F35}</a:tableStyleId>
              </a:tblPr>
              <a:tblGrid>
                <a:gridCol w="657640"/>
                <a:gridCol w="1152718"/>
                <a:gridCol w="1148783"/>
                <a:gridCol w="2379621"/>
              </a:tblGrid>
              <a:tr h="245095">
                <a:tc>
                  <a:txBody>
                    <a:bodyPr/>
                    <a:lstStyle/>
                    <a:p>
                      <a:pPr algn="ctr"/>
                      <a:r>
                        <a:rPr lang="en-US" sz="1400" dirty="0" smtClean="0"/>
                        <a:t>#</a:t>
                      </a:r>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400" dirty="0" smtClean="0"/>
                        <a:t>Seat (S)</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sz="1400" dirty="0" smtClean="0"/>
                        <a:t>Row (R)</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en-US" sz="1400" dirty="0" smtClean="0"/>
                        <a:t>Other (O)</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45095">
                <a:tc>
                  <a:txBody>
                    <a:bodyPr/>
                    <a:lstStyle/>
                    <a:p>
                      <a:pPr algn="ctr"/>
                      <a:r>
                        <a:rPr lang="en-US" sz="1400" dirty="0" smtClean="0"/>
                        <a:t>1    </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Left</a:t>
                      </a:r>
                      <a:endParaRPr lang="en-US" sz="1400" dirty="0"/>
                    </a:p>
                  </a:txBody>
                  <a:tcPr/>
                </a:tc>
                <a:tc>
                  <a:txBody>
                    <a:bodyPr/>
                    <a:lstStyle/>
                    <a:p>
                      <a:pPr algn="ctr"/>
                      <a:r>
                        <a:rPr lang="en-US" sz="1400" dirty="0" smtClean="0"/>
                        <a:t>Front</a:t>
                      </a:r>
                      <a:endParaRPr lang="en-US" sz="1400" dirty="0"/>
                    </a:p>
                  </a:txBody>
                  <a:tcPr/>
                </a:tc>
                <a:tc>
                  <a:txBody>
                    <a:bodyPr/>
                    <a:lstStyle/>
                    <a:p>
                      <a:r>
                        <a:rPr lang="en-US" sz="1400" dirty="0" smtClean="0"/>
                        <a:t>NA</a:t>
                      </a:r>
                      <a:endParaRPr lang="en-US" sz="1400" dirty="0"/>
                    </a:p>
                  </a:txBody>
                  <a:tcPr>
                    <a:lnR w="12700" cap="flat" cmpd="sng" algn="ctr">
                      <a:solidFill>
                        <a:schemeClr val="tx1"/>
                      </a:solidFill>
                      <a:prstDash val="solid"/>
                      <a:round/>
                      <a:headEnd type="none" w="med" len="med"/>
                      <a:tailEnd type="none" w="med" len="med"/>
                    </a:lnR>
                  </a:tcPr>
                </a:tc>
              </a:tr>
              <a:tr h="245095">
                <a:tc>
                  <a:txBody>
                    <a:bodyPr/>
                    <a:lstStyle/>
                    <a:p>
                      <a:pPr algn="ctr"/>
                      <a:r>
                        <a:rPr lang="en-US" sz="1400" dirty="0" smtClean="0"/>
                        <a:t>2</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Middle</a:t>
                      </a:r>
                      <a:endParaRPr lang="en-US" sz="1400" dirty="0"/>
                    </a:p>
                  </a:txBody>
                  <a:tcPr/>
                </a:tc>
                <a:tc>
                  <a:txBody>
                    <a:bodyPr/>
                    <a:lstStyle/>
                    <a:p>
                      <a:pPr algn="ctr"/>
                      <a:r>
                        <a:rPr lang="en-US" sz="1400" dirty="0" smtClean="0"/>
                        <a:t>Second</a:t>
                      </a:r>
                      <a:endParaRPr lang="en-US" sz="1400" dirty="0"/>
                    </a:p>
                  </a:txBody>
                  <a:tcPr/>
                </a:tc>
                <a:tc>
                  <a:txBody>
                    <a:bodyPr/>
                    <a:lstStyle/>
                    <a:p>
                      <a:r>
                        <a:rPr lang="en-US" sz="1400" dirty="0" smtClean="0"/>
                        <a:t>Sleeper/Truck Cab</a:t>
                      </a:r>
                      <a:endParaRPr lang="en-US" sz="1400" dirty="0"/>
                    </a:p>
                  </a:txBody>
                  <a:tcPr>
                    <a:lnR w="12700" cap="flat" cmpd="sng" algn="ctr">
                      <a:solidFill>
                        <a:schemeClr val="tx1"/>
                      </a:solidFill>
                      <a:prstDash val="solid"/>
                      <a:round/>
                      <a:headEnd type="none" w="med" len="med"/>
                      <a:tailEnd type="none" w="med" len="med"/>
                    </a:lnR>
                  </a:tcPr>
                </a:tc>
              </a:tr>
              <a:tr h="245095">
                <a:tc>
                  <a:txBody>
                    <a:bodyPr/>
                    <a:lstStyle/>
                    <a:p>
                      <a:pPr algn="ctr"/>
                      <a:r>
                        <a:rPr lang="en-US" sz="1400" dirty="0" smtClean="0"/>
                        <a:t>3</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Right</a:t>
                      </a:r>
                      <a:endParaRPr lang="en-US" sz="1400" dirty="0"/>
                    </a:p>
                  </a:txBody>
                  <a:tcPr/>
                </a:tc>
                <a:tc>
                  <a:txBody>
                    <a:bodyPr/>
                    <a:lstStyle/>
                    <a:p>
                      <a:pPr algn="ctr"/>
                      <a:r>
                        <a:rPr lang="en-US" sz="1400" dirty="0" smtClean="0"/>
                        <a:t>Third</a:t>
                      </a:r>
                      <a:endParaRPr lang="en-US" sz="1400" dirty="0"/>
                    </a:p>
                  </a:txBody>
                  <a:tcPr/>
                </a:tc>
                <a:tc>
                  <a:txBody>
                    <a:bodyPr/>
                    <a:lstStyle/>
                    <a:p>
                      <a:r>
                        <a:rPr lang="en-US" sz="1400" dirty="0" smtClean="0"/>
                        <a:t>Other Enclosed</a:t>
                      </a:r>
                      <a:r>
                        <a:rPr lang="en-US" sz="1400" baseline="0" dirty="0" smtClean="0"/>
                        <a:t> Cargo Area</a:t>
                      </a:r>
                      <a:endParaRPr lang="en-US" sz="1400" dirty="0"/>
                    </a:p>
                  </a:txBody>
                  <a:tcPr>
                    <a:lnR w="12700" cap="flat" cmpd="sng" algn="ctr">
                      <a:solidFill>
                        <a:schemeClr val="tx1"/>
                      </a:solidFill>
                      <a:prstDash val="solid"/>
                      <a:round/>
                      <a:headEnd type="none" w="med" len="med"/>
                      <a:tailEnd type="none" w="med" len="med"/>
                    </a:lnR>
                  </a:tcPr>
                </a:tc>
              </a:tr>
              <a:tr h="250035">
                <a:tc>
                  <a:txBody>
                    <a:bodyPr/>
                    <a:lstStyle/>
                    <a:p>
                      <a:pPr algn="ctr"/>
                      <a:r>
                        <a:rPr lang="en-US" sz="1400" dirty="0" smtClean="0"/>
                        <a:t>4</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a:t>
                      </a:r>
                      <a:endParaRPr lang="en-US" sz="1400" dirty="0"/>
                    </a:p>
                  </a:txBody>
                  <a:tcPr anchor="ctr"/>
                </a:tc>
                <a:tc>
                  <a:txBody>
                    <a:bodyPr/>
                    <a:lstStyle/>
                    <a:p>
                      <a:pPr algn="ctr"/>
                      <a:r>
                        <a:rPr lang="en-US" sz="1400" dirty="0" smtClean="0"/>
                        <a:t>Fourth</a:t>
                      </a:r>
                      <a:endParaRPr lang="en-US" sz="1400" dirty="0"/>
                    </a:p>
                  </a:txBody>
                  <a:tcPr anchor="ctr"/>
                </a:tc>
                <a:tc>
                  <a:txBody>
                    <a:bodyPr/>
                    <a:lstStyle/>
                    <a:p>
                      <a:r>
                        <a:rPr lang="en-US" sz="1400" dirty="0" smtClean="0"/>
                        <a:t>Unenclosed Cargo</a:t>
                      </a:r>
                      <a:r>
                        <a:rPr lang="en-US" sz="1400" baseline="0" dirty="0" smtClean="0"/>
                        <a:t> Area</a:t>
                      </a:r>
                      <a:endParaRPr lang="en-US" sz="1400" dirty="0"/>
                    </a:p>
                  </a:txBody>
                  <a:tcPr anchor="ctr">
                    <a:lnR w="12700" cap="flat" cmpd="sng" algn="ctr">
                      <a:solidFill>
                        <a:schemeClr val="tx1"/>
                      </a:solidFill>
                      <a:prstDash val="solid"/>
                      <a:round/>
                      <a:headEnd type="none" w="med" len="med"/>
                      <a:tailEnd type="none" w="med" len="med"/>
                    </a:lnR>
                  </a:tcPr>
                </a:tc>
              </a:tr>
              <a:tr h="250035">
                <a:tc>
                  <a:txBody>
                    <a:bodyPr/>
                    <a:lstStyle/>
                    <a:p>
                      <a:pPr algn="ctr"/>
                      <a:r>
                        <a:rPr lang="en-US" sz="1400" dirty="0" smtClean="0"/>
                        <a:t>5</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r>
                        <a:rPr lang="en-US" sz="1400" dirty="0" smtClean="0"/>
                        <a:t>Trailing Unit</a:t>
                      </a:r>
                      <a:endParaRPr lang="en-US" sz="1400" dirty="0"/>
                    </a:p>
                  </a:txBody>
                  <a:tcPr anchor="ctr">
                    <a:lnR w="12700" cap="flat" cmpd="sng" algn="ctr">
                      <a:solidFill>
                        <a:schemeClr val="tx1"/>
                      </a:solidFill>
                      <a:prstDash val="solid"/>
                      <a:round/>
                      <a:headEnd type="none" w="med" len="med"/>
                      <a:tailEnd type="none" w="med" len="med"/>
                    </a:lnR>
                  </a:tcPr>
                </a:tc>
              </a:tr>
              <a:tr h="250035">
                <a:tc>
                  <a:txBody>
                    <a:bodyPr/>
                    <a:lstStyle/>
                    <a:p>
                      <a:pPr algn="ctr"/>
                      <a:r>
                        <a:rPr lang="en-US" sz="1400" dirty="0" smtClean="0"/>
                        <a:t>6</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a:t>
                      </a:r>
                      <a:endParaRPr lang="en-US" sz="1400" dirty="0"/>
                    </a:p>
                  </a:txBody>
                  <a:tcPr anchor="ctr"/>
                </a:tc>
                <a:tc>
                  <a:txBody>
                    <a:bodyPr/>
                    <a:lstStyle/>
                    <a:p>
                      <a:pPr algn="ctr"/>
                      <a:r>
                        <a:rPr lang="en-US" sz="1400" dirty="0" smtClean="0"/>
                        <a:t>--</a:t>
                      </a:r>
                      <a:endParaRPr lang="en-US" sz="1400" dirty="0"/>
                    </a:p>
                  </a:txBody>
                  <a:tcPr anchor="ctr"/>
                </a:tc>
                <a:tc>
                  <a:txBody>
                    <a:bodyPr/>
                    <a:lstStyle/>
                    <a:p>
                      <a:r>
                        <a:rPr lang="en-US" sz="1400" dirty="0" smtClean="0"/>
                        <a:t>Riding</a:t>
                      </a:r>
                      <a:r>
                        <a:rPr lang="en-US" sz="1400" baseline="0" dirty="0" smtClean="0"/>
                        <a:t> on MV Exterior</a:t>
                      </a:r>
                      <a:endParaRPr lang="en-US" sz="1400" dirty="0"/>
                    </a:p>
                  </a:txBody>
                  <a:tcPr anchor="ctr">
                    <a:lnR w="12700" cap="flat" cmpd="sng" algn="ctr">
                      <a:solidFill>
                        <a:schemeClr val="tx1"/>
                      </a:solidFill>
                      <a:prstDash val="solid"/>
                      <a:round/>
                      <a:headEnd type="none" w="med" len="med"/>
                      <a:tailEnd type="none" w="med" len="med"/>
                    </a:lnR>
                  </a:tcPr>
                </a:tc>
              </a:tr>
              <a:tr h="250035">
                <a:tc>
                  <a:txBody>
                    <a:bodyPr/>
                    <a:lstStyle/>
                    <a:p>
                      <a:pPr algn="ctr"/>
                      <a:r>
                        <a:rPr lang="en-US" sz="1400" dirty="0" smtClean="0"/>
                        <a:t>77</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Other </a:t>
                      </a:r>
                    </a:p>
                  </a:txBody>
                  <a:tcPr anchor="ctr"/>
                </a:tc>
                <a:tc>
                  <a:txBody>
                    <a:bodyPr/>
                    <a:lstStyle/>
                    <a:p>
                      <a:pPr algn="ctr"/>
                      <a:r>
                        <a:rPr lang="en-US" sz="1400" dirty="0" smtClean="0"/>
                        <a:t>Other</a:t>
                      </a:r>
                      <a:endParaRPr lang="en-US" sz="1400" dirty="0"/>
                    </a:p>
                  </a:txBody>
                  <a:tcPr anchor="ctr"/>
                </a:tc>
                <a:tc>
                  <a:txBody>
                    <a:bodyPr/>
                    <a:lstStyle/>
                    <a:p>
                      <a:r>
                        <a:rPr lang="en-US" sz="1400" dirty="0" smtClean="0"/>
                        <a:t>--</a:t>
                      </a:r>
                      <a:endParaRPr lang="en-US" sz="1400" dirty="0"/>
                    </a:p>
                  </a:txBody>
                  <a:tcPr anchor="ctr">
                    <a:lnR w="12700" cap="flat" cmpd="sng" algn="ctr">
                      <a:solidFill>
                        <a:schemeClr val="tx1"/>
                      </a:solidFill>
                      <a:prstDash val="solid"/>
                      <a:round/>
                      <a:headEnd type="none" w="med" len="med"/>
                      <a:tailEnd type="none" w="med" len="med"/>
                    </a:lnR>
                  </a:tcPr>
                </a:tc>
              </a:tr>
              <a:tr h="245095">
                <a:tc>
                  <a:txBody>
                    <a:bodyPr/>
                    <a:lstStyle/>
                    <a:p>
                      <a:pPr algn="ctr"/>
                      <a:r>
                        <a:rPr lang="en-US" sz="1400" dirty="0" smtClean="0"/>
                        <a:t>88</a:t>
                      </a:r>
                      <a:endParaRPr lang="en-US" sz="1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smtClean="0"/>
                        <a:t>Unknown</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smtClean="0"/>
                        <a:t>Unknown</a:t>
                      </a:r>
                      <a:endParaRPr lang="en-US" sz="1400" dirty="0"/>
                    </a:p>
                  </a:txBody>
                  <a:tcPr>
                    <a:lnB w="12700" cap="flat" cmpd="sng" algn="ctr">
                      <a:solidFill>
                        <a:schemeClr val="tx1"/>
                      </a:solidFill>
                      <a:prstDash val="solid"/>
                      <a:round/>
                      <a:headEnd type="none" w="med" len="med"/>
                      <a:tailEnd type="none" w="med" len="med"/>
                    </a:lnB>
                  </a:tcPr>
                </a:tc>
                <a:tc>
                  <a:txBody>
                    <a:bodyPr/>
                    <a:lstStyle/>
                    <a:p>
                      <a:r>
                        <a:rPr lang="en-US" sz="1400" dirty="0" smtClean="0"/>
                        <a:t>U</a:t>
                      </a:r>
                      <a:r>
                        <a:rPr lang="en-US" sz="1400" baseline="0" dirty="0" smtClean="0"/>
                        <a:t>nknown</a:t>
                      </a:r>
                      <a:endParaRPr lang="en-US" sz="14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3968750" y="1671638"/>
            <a:ext cx="1162050" cy="81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29755"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36550" y="5599113"/>
            <a:ext cx="8734425"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40D6C60-C8D5-4AA5-AEE6-F336321A584F}" type="slidenum">
              <a:rPr lang="en-US" altLang="en-US" sz="1200">
                <a:solidFill>
                  <a:srgbClr val="898989"/>
                </a:solidFill>
              </a:rPr>
              <a:pPr>
                <a:spcBef>
                  <a:spcPct val="0"/>
                </a:spcBef>
                <a:buFontTx/>
                <a:buNone/>
              </a:pPr>
              <a:t>28</a:t>
            </a:fld>
            <a:endParaRPr lang="en-US" altLang="en-US" sz="1200">
              <a:solidFill>
                <a:srgbClr val="898989"/>
              </a:solidFill>
            </a:endParaRPr>
          </a:p>
        </p:txBody>
      </p:sp>
      <p:sp>
        <p:nvSpPr>
          <p:cNvPr id="5" name="TextBox 4"/>
          <p:cNvSpPr txBox="1"/>
          <p:nvPr/>
        </p:nvSpPr>
        <p:spPr>
          <a:xfrm>
            <a:off x="4975225" y="977900"/>
            <a:ext cx="40338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Narrative/Diagram</a:t>
            </a:r>
          </a:p>
        </p:txBody>
      </p:sp>
      <p:sp>
        <p:nvSpPr>
          <p:cNvPr id="30724" name="TextBox 1"/>
          <p:cNvSpPr txBox="1">
            <a:spLocks noChangeArrowheads="1"/>
          </p:cNvSpPr>
          <p:nvPr/>
        </p:nvSpPr>
        <p:spPr bwMode="auto">
          <a:xfrm>
            <a:off x="4975225" y="2295525"/>
            <a:ext cx="40433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800">
                <a:latin typeface="Arial" charset="0"/>
              </a:rPr>
              <a:t>This report is used to describe the traffic crash scene. It is always used in conjunction with the Florida Traffic Crash Report, Long Form, HSMV 90010S. </a:t>
            </a:r>
          </a:p>
          <a:p>
            <a:pPr eaLnBrk="1" hangingPunct="1">
              <a:spcBef>
                <a:spcPct val="0"/>
              </a:spcBef>
            </a:pPr>
            <a:endParaRPr lang="en-US" altLang="en-US" sz="1800">
              <a:latin typeface="Arial" charset="0"/>
            </a:endParaRPr>
          </a:p>
          <a:p>
            <a:pPr eaLnBrk="1" hangingPunct="1">
              <a:spcBef>
                <a:spcPct val="0"/>
              </a:spcBef>
            </a:pPr>
            <a:r>
              <a:rPr lang="en-US" altLang="en-US" sz="1800">
                <a:latin typeface="Arial" charset="0"/>
              </a:rPr>
              <a:t>The investigating agency report number and the eight digit HSMV crash report number must be identical to all other report pages. </a:t>
            </a:r>
          </a:p>
        </p:txBody>
      </p:sp>
      <p:pic>
        <p:nvPicPr>
          <p:cNvPr id="30725"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31775" y="158750"/>
            <a:ext cx="4664075" cy="603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650062C-1FBF-4E24-A8EA-16D04F60DAE6}" type="slidenum">
              <a:rPr lang="en-US" altLang="en-US" sz="1200">
                <a:solidFill>
                  <a:srgbClr val="898989"/>
                </a:solidFill>
              </a:rPr>
              <a:pPr>
                <a:spcBef>
                  <a:spcPct val="0"/>
                </a:spcBef>
                <a:buFontTx/>
                <a:buNone/>
              </a:pPr>
              <a:t>29</a:t>
            </a:fld>
            <a:endParaRPr lang="en-US" altLang="en-US" sz="1200">
              <a:solidFill>
                <a:srgbClr val="898989"/>
              </a:solidFill>
            </a:endParaRPr>
          </a:p>
        </p:txBody>
      </p:sp>
      <p:sp>
        <p:nvSpPr>
          <p:cNvPr id="3" name="TextBox 2"/>
          <p:cNvSpPr txBox="1"/>
          <p:nvPr/>
        </p:nvSpPr>
        <p:spPr>
          <a:xfrm>
            <a:off x="2474913" y="333375"/>
            <a:ext cx="4033837" cy="522288"/>
          </a:xfrm>
          <a:prstGeom prst="rect">
            <a:avLst/>
          </a:prstGeom>
          <a:noFill/>
        </p:spPr>
        <p:txBody>
          <a:bodyPr>
            <a:spAutoFit/>
          </a:bodyPr>
          <a:lstStyle/>
          <a:p>
            <a:pPr algn="ctr" eaLnBrk="1" hangingPunct="1">
              <a:defRPr/>
            </a:pPr>
            <a:r>
              <a:rPr lang="en-US" sz="2800" u="sng" dirty="0">
                <a:solidFill>
                  <a:schemeClr val="accent6">
                    <a:lumMod val="75000"/>
                  </a:schemeClr>
                </a:solidFill>
              </a:rPr>
              <a:t>Narrative</a:t>
            </a:r>
          </a:p>
        </p:txBody>
      </p:sp>
      <p:sp>
        <p:nvSpPr>
          <p:cNvPr id="31748" name="TextBox 4"/>
          <p:cNvSpPr txBox="1">
            <a:spLocks noChangeArrowheads="1"/>
          </p:cNvSpPr>
          <p:nvPr/>
        </p:nvSpPr>
        <p:spPr bwMode="auto">
          <a:xfrm>
            <a:off x="300038" y="1452563"/>
            <a:ext cx="8543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Arial" charset="0"/>
              </a:rPr>
              <a:t>Describe what happened prior to, at, and post collision for each vehicle, drivers and non-motorist in a chronological sequence of events. Ensure that the correct section number is used when referring to specific vehicles, drivers or non-motorist. If additional space is needed use an additional narrative page. </a:t>
            </a:r>
          </a:p>
        </p:txBody>
      </p:sp>
      <p:pic>
        <p:nvPicPr>
          <p:cNvPr id="31749" name="Picture 6"/>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46100" y="3025775"/>
            <a:ext cx="7737475"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724E64E-4C53-417D-9CD5-4A311C50F7A6}" type="slidenum">
              <a:rPr lang="en-US" altLang="en-US" sz="1200">
                <a:solidFill>
                  <a:srgbClr val="898989"/>
                </a:solidFill>
              </a:rPr>
              <a:pPr>
                <a:spcBef>
                  <a:spcPct val="0"/>
                </a:spcBef>
                <a:buFontTx/>
                <a:buNone/>
              </a:pPr>
              <a:t>3</a:t>
            </a:fld>
            <a:endParaRPr lang="en-US" altLang="en-US" sz="1200">
              <a:solidFill>
                <a:srgbClr val="898989"/>
              </a:solidFill>
            </a:endParaRPr>
          </a:p>
        </p:txBody>
      </p:sp>
      <p:pic>
        <p:nvPicPr>
          <p:cNvPr id="512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8505825" y="6443663"/>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3</a:t>
            </a:r>
          </a:p>
        </p:txBody>
      </p:sp>
      <p:sp>
        <p:nvSpPr>
          <p:cNvPr id="3" name="Rectangle 2"/>
          <p:cNvSpPr/>
          <p:nvPr/>
        </p:nvSpPr>
        <p:spPr>
          <a:xfrm>
            <a:off x="1414463" y="2625725"/>
            <a:ext cx="690562" cy="65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084BDCF-B8CE-4780-9285-5C80238A7922}" type="slidenum">
              <a:rPr lang="en-US" altLang="en-US" sz="1200">
                <a:solidFill>
                  <a:srgbClr val="898989"/>
                </a:solidFill>
              </a:rPr>
              <a:pPr>
                <a:spcBef>
                  <a:spcPct val="0"/>
                </a:spcBef>
                <a:buFontTx/>
                <a:buNone/>
              </a:pPr>
              <a:t>30</a:t>
            </a:fld>
            <a:endParaRPr lang="en-US" altLang="en-US" sz="1200">
              <a:solidFill>
                <a:srgbClr val="898989"/>
              </a:solidFill>
            </a:endParaRPr>
          </a:p>
        </p:txBody>
      </p:sp>
      <p:sp>
        <p:nvSpPr>
          <p:cNvPr id="3" name="TextBox 2"/>
          <p:cNvSpPr txBox="1"/>
          <p:nvPr/>
        </p:nvSpPr>
        <p:spPr>
          <a:xfrm>
            <a:off x="2555875" y="40481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Diagram</a:t>
            </a:r>
          </a:p>
        </p:txBody>
      </p:sp>
      <p:sp>
        <p:nvSpPr>
          <p:cNvPr id="32772" name="TextBox 1"/>
          <p:cNvSpPr txBox="1">
            <a:spLocks noChangeArrowheads="1"/>
          </p:cNvSpPr>
          <p:nvPr/>
        </p:nvSpPr>
        <p:spPr bwMode="auto">
          <a:xfrm>
            <a:off x="393700" y="1308100"/>
            <a:ext cx="840898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4000"/>
              </a:lnSpc>
              <a:spcBef>
                <a:spcPct val="0"/>
              </a:spcBef>
              <a:buFontTx/>
              <a:buNone/>
            </a:pPr>
            <a:r>
              <a:rPr lang="en-US" altLang="en-US" sz="1800">
                <a:latin typeface="Arial" charset="0"/>
              </a:rPr>
              <a:t>This space is used to draw the traffic crash scene. The diagram should be prepared based on the standard operating procedures of the submitting agency. However, at a minimum, the following information must be documented: </a:t>
            </a:r>
          </a:p>
        </p:txBody>
      </p:sp>
      <p:sp>
        <p:nvSpPr>
          <p:cNvPr id="32773" name="TextBox 4"/>
          <p:cNvSpPr txBox="1">
            <a:spLocks noChangeArrowheads="1"/>
          </p:cNvSpPr>
          <p:nvPr/>
        </p:nvSpPr>
        <p:spPr bwMode="auto">
          <a:xfrm>
            <a:off x="528638" y="2370138"/>
            <a:ext cx="7969250"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lnSpc>
                <a:spcPct val="150000"/>
              </a:lnSpc>
              <a:spcBef>
                <a:spcPct val="0"/>
              </a:spcBef>
              <a:buFont typeface="Arial" charset="0"/>
              <a:buChar char="•"/>
            </a:pPr>
            <a:r>
              <a:rPr lang="en-US" altLang="en-US" sz="1800">
                <a:latin typeface="Arial" charset="0"/>
              </a:rPr>
              <a:t>Location of traffic crash (road names). </a:t>
            </a:r>
          </a:p>
          <a:p>
            <a:pPr lvl="1" eaLnBrk="1" hangingPunct="1">
              <a:lnSpc>
                <a:spcPct val="150000"/>
              </a:lnSpc>
              <a:spcBef>
                <a:spcPct val="0"/>
              </a:spcBef>
              <a:buFont typeface="Arial" charset="0"/>
              <a:buChar char="•"/>
            </a:pPr>
            <a:r>
              <a:rPr lang="en-US" altLang="en-US" sz="1800">
                <a:latin typeface="Arial" charset="0"/>
              </a:rPr>
              <a:t>Roadway markings. </a:t>
            </a:r>
          </a:p>
          <a:p>
            <a:pPr lvl="1" eaLnBrk="1" hangingPunct="1">
              <a:lnSpc>
                <a:spcPct val="150000"/>
              </a:lnSpc>
              <a:spcBef>
                <a:spcPct val="0"/>
              </a:spcBef>
              <a:buFont typeface="Arial" charset="0"/>
              <a:buChar char="•"/>
            </a:pPr>
            <a:r>
              <a:rPr lang="en-US" altLang="en-US" sz="1800">
                <a:latin typeface="Arial" charset="0"/>
              </a:rPr>
              <a:t>North directional arrow being placed upward or to the right when looking at the page. </a:t>
            </a:r>
          </a:p>
          <a:p>
            <a:pPr lvl="1" eaLnBrk="1" hangingPunct="1">
              <a:lnSpc>
                <a:spcPct val="150000"/>
              </a:lnSpc>
              <a:spcBef>
                <a:spcPct val="0"/>
              </a:spcBef>
              <a:buFont typeface="Arial" charset="0"/>
              <a:buChar char="•"/>
            </a:pPr>
            <a:r>
              <a:rPr lang="en-US" altLang="en-US" sz="1800">
                <a:latin typeface="Arial" charset="0"/>
              </a:rPr>
              <a:t>Any physical evidence on the roadway (skid marks, ruts, holes, standing water, etc.). </a:t>
            </a:r>
          </a:p>
          <a:p>
            <a:pPr lvl="1" eaLnBrk="1" hangingPunct="1">
              <a:lnSpc>
                <a:spcPct val="150000"/>
              </a:lnSpc>
              <a:spcBef>
                <a:spcPct val="0"/>
              </a:spcBef>
              <a:buFont typeface="Arial" charset="0"/>
              <a:buChar char="•"/>
            </a:pPr>
            <a:r>
              <a:rPr lang="en-US" altLang="en-US" sz="1800">
                <a:latin typeface="Arial" charset="0"/>
              </a:rPr>
              <a:t>Each vehicle’s position prior to, at, and post crash. This would include where the vehicle was located at final rest upon the officer’s arrival on the scene even if the vehicle was moved.</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22488" y="276225"/>
            <a:ext cx="4646612" cy="601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5"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3C9813C-0333-422D-BE36-DCB31F9B02AF}" type="slidenum">
              <a:rPr lang="en-US" altLang="en-US" sz="1200">
                <a:solidFill>
                  <a:srgbClr val="898989"/>
                </a:solidFill>
              </a:rPr>
              <a:pPr>
                <a:spcBef>
                  <a:spcPct val="0"/>
                </a:spcBef>
                <a:buFontTx/>
                <a:buNone/>
              </a:pPr>
              <a:t>31</a:t>
            </a:fld>
            <a:endParaRPr lang="en-US" altLang="en-US" sz="1200">
              <a:solidFill>
                <a:srgbClr val="898989"/>
              </a:solidFill>
            </a:endParaRPr>
          </a:p>
        </p:txBody>
      </p:sp>
      <p:sp>
        <p:nvSpPr>
          <p:cNvPr id="3" name="TextBox 2"/>
          <p:cNvSpPr txBox="1"/>
          <p:nvPr/>
        </p:nvSpPr>
        <p:spPr>
          <a:xfrm>
            <a:off x="744538" y="2089150"/>
            <a:ext cx="7593012" cy="21240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sz="4400" dirty="0"/>
              <a:t>Completing an </a:t>
            </a:r>
            <a:r>
              <a:rPr lang="en-US" sz="4400" i="1" dirty="0"/>
              <a:t>Update</a:t>
            </a:r>
            <a:r>
              <a:rPr lang="en-US" sz="4400" dirty="0"/>
              <a:t> of a Florida Uniform Crash Report</a:t>
            </a:r>
          </a:p>
          <a:p>
            <a:pPr algn="ctr" eaLnBrk="1" hangingPunct="1">
              <a:defRPr/>
            </a:pPr>
            <a:r>
              <a:rPr lang="en-US" sz="4400" dirty="0">
                <a:solidFill>
                  <a:schemeClr val="accent6">
                    <a:lumMod val="75000"/>
                  </a:schemeClr>
                </a:solidFill>
              </a:rPr>
              <a:t>(HSMV 90010S)</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04825" y="4583113"/>
            <a:ext cx="5114925" cy="113665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en-US"/>
          </a:p>
        </p:txBody>
      </p:sp>
      <p:sp>
        <p:nvSpPr>
          <p:cNvPr id="34819"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5232AAB-2B4C-4DF7-8C6A-A2C7DDDF7589}" type="slidenum">
              <a:rPr lang="en-US" altLang="en-US" sz="1200">
                <a:solidFill>
                  <a:srgbClr val="898989"/>
                </a:solidFill>
              </a:rPr>
              <a:pPr>
                <a:spcBef>
                  <a:spcPct val="0"/>
                </a:spcBef>
                <a:buFontTx/>
                <a:buNone/>
              </a:pPr>
              <a:t>32</a:t>
            </a:fld>
            <a:endParaRPr lang="en-US" altLang="en-US" sz="1200">
              <a:solidFill>
                <a:srgbClr val="898989"/>
              </a:solidFill>
            </a:endParaRPr>
          </a:p>
        </p:txBody>
      </p:sp>
      <p:sp>
        <p:nvSpPr>
          <p:cNvPr id="3" name="TextBox 2"/>
          <p:cNvSpPr txBox="1"/>
          <p:nvPr/>
        </p:nvSpPr>
        <p:spPr>
          <a:xfrm>
            <a:off x="2555875" y="40481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Updates</a:t>
            </a:r>
          </a:p>
        </p:txBody>
      </p:sp>
      <p:sp>
        <p:nvSpPr>
          <p:cNvPr id="2" name="TextBox 1"/>
          <p:cNvSpPr txBox="1"/>
          <p:nvPr/>
        </p:nvSpPr>
        <p:spPr>
          <a:xfrm>
            <a:off x="504825" y="2582863"/>
            <a:ext cx="6999288" cy="2032000"/>
          </a:xfrm>
          <a:prstGeom prst="rect">
            <a:avLst/>
          </a:prstGeom>
          <a:noFill/>
        </p:spPr>
        <p:txBody>
          <a:bodyPr>
            <a:spAutoFit/>
          </a:bodyPr>
          <a:lstStyle/>
          <a:p>
            <a:pPr marL="285750" indent="-285750" eaLnBrk="1" hangingPunct="1">
              <a:buFont typeface="Arial" pitchFamily="34" charset="0"/>
              <a:buChar char="•"/>
              <a:defRPr/>
            </a:pPr>
            <a:r>
              <a:rPr lang="en-US" dirty="0"/>
              <a:t>This report is used to update or upgrade information previously recorded on a Florida Traffic Crash Report. When completing an update:</a:t>
            </a:r>
          </a:p>
          <a:p>
            <a:pPr eaLnBrk="1" hangingPunct="1">
              <a:defRPr/>
            </a:pPr>
            <a:endParaRPr lang="en-US" dirty="0"/>
          </a:p>
          <a:p>
            <a:pPr marL="1200150" lvl="2" indent="-285750" eaLnBrk="1" hangingPunct="1">
              <a:buFont typeface="Arial" pitchFamily="34" charset="0"/>
              <a:buChar char="•"/>
              <a:defRPr/>
            </a:pPr>
            <a:r>
              <a:rPr lang="en-US" dirty="0"/>
              <a:t>Code entries must correspond to the vehicle, driver or non-motorist section they are intended to represent.</a:t>
            </a:r>
          </a:p>
          <a:p>
            <a:pPr lvl="2" eaLnBrk="1" hangingPunct="1">
              <a:defRPr/>
            </a:pPr>
            <a:endParaRPr lang="en-US" dirty="0"/>
          </a:p>
        </p:txBody>
      </p:sp>
      <p:sp>
        <p:nvSpPr>
          <p:cNvPr id="34822" name="TextBox 5"/>
          <p:cNvSpPr txBox="1">
            <a:spLocks noChangeArrowheads="1"/>
          </p:cNvSpPr>
          <p:nvPr/>
        </p:nvSpPr>
        <p:spPr bwMode="auto">
          <a:xfrm>
            <a:off x="581025" y="4687888"/>
            <a:ext cx="4965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US" altLang="en-US" sz="1800">
                <a:latin typeface="Arial" charset="0"/>
              </a:rPr>
              <a:t>When completing an update, select ‘Update’ only. ‘Long Form’ or ‘Short Form’ should NOT be selected.</a:t>
            </a:r>
          </a:p>
        </p:txBody>
      </p:sp>
      <p:pic>
        <p:nvPicPr>
          <p:cNvPr id="34823" name="Picture 7"/>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81025" y="1050925"/>
            <a:ext cx="8089900" cy="12287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824" name="PPTShape_0"/>
          <p:cNvSpPr txBox="1">
            <a:spLocks noChangeArrowheads="1"/>
          </p:cNvSpPr>
          <p:nvPr/>
        </p:nvSpPr>
        <p:spPr bwMode="auto">
          <a:xfrm>
            <a:off x="3648075" y="1381125"/>
            <a:ext cx="266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x</a:t>
            </a:r>
          </a:p>
        </p:txBody>
      </p:sp>
      <p:sp>
        <p:nvSpPr>
          <p:cNvPr id="5" name="Oval 4"/>
          <p:cNvSpPr/>
          <p:nvPr/>
        </p:nvSpPr>
        <p:spPr>
          <a:xfrm>
            <a:off x="3028950" y="1209675"/>
            <a:ext cx="1247775" cy="609600"/>
          </a:xfrm>
          <a:prstGeom prst="ellipse">
            <a:avLst/>
          </a:prstGeom>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pic>
        <p:nvPicPr>
          <p:cNvPr id="34826" name="Picture 9"/>
          <p:cNvPicPr>
            <a:picLocks noChangeAspect="1"/>
          </p:cNvPicPr>
          <p:nvPr/>
        </p:nvPicPr>
        <p:blipFill>
          <a:blip r:embed="rId6">
            <a:extLst>
              <a:ext uri="{28A0092B-C50C-407E-A947-70E740481C1C}">
                <a14:useLocalDpi xmlns:a14="http://schemas.microsoft.com/office/drawing/2010/main" val="0"/>
              </a:ext>
            </a:extLst>
          </a:blip>
          <a:srcRect b="51579"/>
          <a:stretch>
            <a:fillRect/>
          </a:stretch>
        </p:blipFill>
        <p:spPr bwMode="auto">
          <a:xfrm>
            <a:off x="6083300" y="3030538"/>
            <a:ext cx="28416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2EDCA05-1888-48C1-853B-0EADC664EA04}" type="slidenum">
              <a:rPr lang="en-US" altLang="en-US" sz="1200">
                <a:solidFill>
                  <a:srgbClr val="898989"/>
                </a:solidFill>
              </a:rPr>
              <a:pPr>
                <a:spcBef>
                  <a:spcPct val="0"/>
                </a:spcBef>
                <a:buFontTx/>
                <a:buNone/>
              </a:pPr>
              <a:t>33</a:t>
            </a:fld>
            <a:endParaRPr lang="en-US" altLang="en-US" sz="1200">
              <a:solidFill>
                <a:srgbClr val="898989"/>
              </a:solidFill>
            </a:endParaRPr>
          </a:p>
        </p:txBody>
      </p:sp>
      <p:sp>
        <p:nvSpPr>
          <p:cNvPr id="3" name="TextBox 2"/>
          <p:cNvSpPr txBox="1"/>
          <p:nvPr/>
        </p:nvSpPr>
        <p:spPr>
          <a:xfrm>
            <a:off x="2555875" y="404813"/>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Updates: Event Page</a:t>
            </a:r>
          </a:p>
        </p:txBody>
      </p:sp>
      <p:sp>
        <p:nvSpPr>
          <p:cNvPr id="35844" name="TextBox 1"/>
          <p:cNvSpPr txBox="1">
            <a:spLocks noChangeArrowheads="1"/>
          </p:cNvSpPr>
          <p:nvPr/>
        </p:nvSpPr>
        <p:spPr bwMode="auto">
          <a:xfrm>
            <a:off x="314325" y="3298825"/>
            <a:ext cx="43561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800100" indent="-34290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1">
                <a:latin typeface="Arial" charset="0"/>
              </a:rPr>
              <a:t>     Required information:</a:t>
            </a:r>
            <a:endParaRPr lang="en-US" altLang="en-US" sz="1800">
              <a:latin typeface="Arial" charset="0"/>
            </a:endParaRPr>
          </a:p>
          <a:p>
            <a:pPr eaLnBrk="1" hangingPunct="1">
              <a:spcBef>
                <a:spcPct val="0"/>
              </a:spcBef>
              <a:buFontTx/>
              <a:buNone/>
            </a:pPr>
            <a:endParaRPr lang="en-US" altLang="en-US" sz="1800">
              <a:latin typeface="Arial" charset="0"/>
            </a:endParaRPr>
          </a:p>
          <a:p>
            <a:pPr lvl="1" eaLnBrk="1" hangingPunct="1">
              <a:spcBef>
                <a:spcPct val="0"/>
              </a:spcBef>
              <a:buFont typeface="Calibri" pitchFamily="34" charset="0"/>
              <a:buAutoNum type="arabicPeriod"/>
            </a:pPr>
            <a:r>
              <a:rPr lang="en-US" altLang="en-US" sz="1800">
                <a:latin typeface="Arial" charset="0"/>
              </a:rPr>
              <a:t>Crash Date </a:t>
            </a:r>
          </a:p>
          <a:p>
            <a:pPr lvl="1" eaLnBrk="1" hangingPunct="1">
              <a:spcBef>
                <a:spcPct val="0"/>
              </a:spcBef>
              <a:buFont typeface="Calibri" pitchFamily="34" charset="0"/>
              <a:buAutoNum type="arabicPeriod"/>
            </a:pPr>
            <a:endParaRPr lang="en-US" altLang="en-US" sz="1800">
              <a:latin typeface="Arial" charset="0"/>
            </a:endParaRPr>
          </a:p>
          <a:p>
            <a:pPr lvl="1" eaLnBrk="1" hangingPunct="1">
              <a:spcBef>
                <a:spcPct val="0"/>
              </a:spcBef>
              <a:buFont typeface="Calibri" pitchFamily="34" charset="0"/>
              <a:buAutoNum type="arabicPeriod"/>
            </a:pPr>
            <a:r>
              <a:rPr lang="en-US" altLang="en-US" sz="1800">
                <a:latin typeface="Arial" charset="0"/>
              </a:rPr>
              <a:t>Date of Report: Date of Update</a:t>
            </a:r>
          </a:p>
          <a:p>
            <a:pPr lvl="1" eaLnBrk="1" hangingPunct="1">
              <a:spcBef>
                <a:spcPct val="0"/>
              </a:spcBef>
              <a:buFont typeface="Calibri" pitchFamily="34" charset="0"/>
              <a:buAutoNum type="arabicPeriod"/>
            </a:pPr>
            <a:endParaRPr lang="en-US" altLang="en-US" sz="1800">
              <a:latin typeface="Arial" charset="0"/>
            </a:endParaRPr>
          </a:p>
          <a:p>
            <a:pPr lvl="1" eaLnBrk="1" hangingPunct="1">
              <a:spcBef>
                <a:spcPct val="0"/>
              </a:spcBef>
              <a:buFont typeface="Calibri" pitchFamily="34" charset="0"/>
              <a:buAutoNum type="arabicPeriod"/>
            </a:pPr>
            <a:r>
              <a:rPr lang="en-US" altLang="en-US" sz="1800">
                <a:latin typeface="Arial" charset="0"/>
              </a:rPr>
              <a:t>Reporting Agency Case Number</a:t>
            </a:r>
          </a:p>
        </p:txBody>
      </p:sp>
      <p:pic>
        <p:nvPicPr>
          <p:cNvPr id="35845"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885825" y="1101725"/>
            <a:ext cx="7372350" cy="1857375"/>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TextBox 4"/>
          <p:cNvSpPr txBox="1">
            <a:spLocks noChangeArrowheads="1"/>
          </p:cNvSpPr>
          <p:nvPr/>
        </p:nvSpPr>
        <p:spPr bwMode="auto">
          <a:xfrm>
            <a:off x="4778375" y="3376613"/>
            <a:ext cx="38989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startAt="4"/>
            </a:pPr>
            <a:r>
              <a:rPr lang="en-US" altLang="en-US" sz="1800">
                <a:latin typeface="Arial" charset="0"/>
              </a:rPr>
              <a:t>HSMV Crash Report Number: Must use original crash report number (This field cannot be updated on crash report-contact </a:t>
            </a:r>
            <a:r>
              <a:rPr lang="en-US" altLang="en-US" sz="1800">
                <a:latin typeface="Arial" charset="0"/>
                <a:hlinkClick r:id="rId8"/>
              </a:rPr>
              <a:t>courtassist@flhsmv.gov</a:t>
            </a:r>
            <a:r>
              <a:rPr lang="en-US" altLang="en-US" sz="1800">
                <a:latin typeface="Arial" charset="0"/>
              </a:rPr>
              <a:t>)</a:t>
            </a:r>
          </a:p>
          <a:p>
            <a:pPr eaLnBrk="1" hangingPunct="1">
              <a:spcBef>
                <a:spcPct val="0"/>
              </a:spcBef>
              <a:buFont typeface="Calibri" pitchFamily="34" charset="0"/>
              <a:buAutoNum type="arabicPeriod" startAt="4"/>
            </a:pPr>
            <a:endParaRPr lang="en-US" altLang="en-US" sz="1800">
              <a:latin typeface="Arial" charset="0"/>
            </a:endParaRPr>
          </a:p>
          <a:p>
            <a:pPr eaLnBrk="1" hangingPunct="1">
              <a:spcBef>
                <a:spcPct val="0"/>
              </a:spcBef>
              <a:buFont typeface="Calibri" pitchFamily="34" charset="0"/>
              <a:buAutoNum type="arabicPeriod" startAt="4"/>
            </a:pPr>
            <a:r>
              <a:rPr lang="en-US" altLang="en-US" sz="1800">
                <a:latin typeface="Arial" charset="0"/>
              </a:rPr>
              <a:t>County Code: Appendix C</a:t>
            </a:r>
          </a:p>
          <a:p>
            <a:pPr eaLnBrk="1" hangingPunct="1">
              <a:spcBef>
                <a:spcPct val="0"/>
              </a:spcBef>
              <a:buFont typeface="Calibri" pitchFamily="34" charset="0"/>
              <a:buAutoNum type="arabicPeriod" startAt="4"/>
            </a:pPr>
            <a:endParaRPr lang="en-US" altLang="en-US" sz="1800">
              <a:latin typeface="Arial" charset="0"/>
            </a:endParaRPr>
          </a:p>
          <a:p>
            <a:pPr eaLnBrk="1" hangingPunct="1">
              <a:spcBef>
                <a:spcPct val="0"/>
              </a:spcBef>
              <a:buFont typeface="Calibri" pitchFamily="34" charset="0"/>
              <a:buAutoNum type="arabicPeriod" startAt="4"/>
            </a:pPr>
            <a:r>
              <a:rPr lang="en-US" altLang="en-US" sz="1800">
                <a:latin typeface="Arial" charset="0"/>
              </a:rPr>
              <a:t>County of Crash: Appendix C</a:t>
            </a:r>
          </a:p>
        </p:txBody>
      </p:sp>
      <p:pic>
        <p:nvPicPr>
          <p:cNvPr id="35847" name="Picture 7"/>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r="47189"/>
          <a:stretch>
            <a:fillRect/>
          </a:stretch>
        </p:blipFill>
        <p:spPr bwMode="auto">
          <a:xfrm>
            <a:off x="885825" y="1120775"/>
            <a:ext cx="3654425" cy="103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7"/>
          <p:cNvSpPr txBox="1">
            <a:spLocks noChangeArrowheads="1"/>
          </p:cNvSpPr>
          <p:nvPr/>
        </p:nvSpPr>
        <p:spPr bwMode="auto">
          <a:xfrm>
            <a:off x="3505200" y="1371600"/>
            <a:ext cx="266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a:latin typeface="Arial" charset="0"/>
              </a:rPr>
              <a:t>x</a:t>
            </a:r>
          </a:p>
        </p:txBody>
      </p:sp>
      <p:pic>
        <p:nvPicPr>
          <p:cNvPr id="35849" name="PPTShape_0"/>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889000" y="2185988"/>
            <a:ext cx="7372350" cy="76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odecagon 8"/>
          <p:cNvSpPr/>
          <p:nvPr/>
        </p:nvSpPr>
        <p:spPr>
          <a:xfrm>
            <a:off x="1371600" y="2254250"/>
            <a:ext cx="182563" cy="184150"/>
          </a:xfrm>
          <a:prstGeom prst="dodec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tx1"/>
                </a:solidFill>
              </a:rPr>
              <a:t>1</a:t>
            </a:r>
          </a:p>
        </p:txBody>
      </p:sp>
      <p:sp>
        <p:nvSpPr>
          <p:cNvPr id="12" name="Dodecagon 11"/>
          <p:cNvSpPr/>
          <p:nvPr/>
        </p:nvSpPr>
        <p:spPr>
          <a:xfrm>
            <a:off x="3498850" y="2254250"/>
            <a:ext cx="182563" cy="184150"/>
          </a:xfrm>
          <a:prstGeom prst="dodec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tx1"/>
                </a:solidFill>
              </a:rPr>
              <a:t>2</a:t>
            </a:r>
          </a:p>
        </p:txBody>
      </p:sp>
      <p:sp>
        <p:nvSpPr>
          <p:cNvPr id="13" name="Dodecagon 12"/>
          <p:cNvSpPr/>
          <p:nvPr/>
        </p:nvSpPr>
        <p:spPr>
          <a:xfrm>
            <a:off x="5411788" y="2246313"/>
            <a:ext cx="182562" cy="182562"/>
          </a:xfrm>
          <a:prstGeom prst="dodec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tx1"/>
                </a:solidFill>
              </a:rPr>
              <a:t>3</a:t>
            </a:r>
          </a:p>
        </p:txBody>
      </p:sp>
      <p:sp>
        <p:nvSpPr>
          <p:cNvPr id="14" name="Dodecagon 13"/>
          <p:cNvSpPr/>
          <p:nvPr/>
        </p:nvSpPr>
        <p:spPr>
          <a:xfrm>
            <a:off x="7332663" y="2254250"/>
            <a:ext cx="182562" cy="184150"/>
          </a:xfrm>
          <a:prstGeom prst="dodec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tx1"/>
                </a:solidFill>
              </a:rPr>
              <a:t>4</a:t>
            </a:r>
          </a:p>
        </p:txBody>
      </p:sp>
      <p:sp>
        <p:nvSpPr>
          <p:cNvPr id="15" name="Dodecagon 14"/>
          <p:cNvSpPr/>
          <p:nvPr/>
        </p:nvSpPr>
        <p:spPr>
          <a:xfrm>
            <a:off x="1014413" y="2759075"/>
            <a:ext cx="184150" cy="182563"/>
          </a:xfrm>
          <a:prstGeom prst="dodec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tx1"/>
                </a:solidFill>
              </a:rPr>
              <a:t>5</a:t>
            </a:r>
          </a:p>
        </p:txBody>
      </p:sp>
      <p:sp>
        <p:nvSpPr>
          <p:cNvPr id="16" name="Dodecagon 15"/>
          <p:cNvSpPr/>
          <p:nvPr/>
        </p:nvSpPr>
        <p:spPr>
          <a:xfrm>
            <a:off x="2901950" y="2695575"/>
            <a:ext cx="182563" cy="182563"/>
          </a:xfrm>
          <a:prstGeom prst="dodec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1200" dirty="0">
                <a:solidFill>
                  <a:schemeClr val="tx1"/>
                </a:solidFill>
              </a:rPr>
              <a:t>6</a:t>
            </a:r>
          </a:p>
        </p:txBody>
      </p:sp>
      <p:sp>
        <p:nvSpPr>
          <p:cNvPr id="17" name="Oval 16"/>
          <p:cNvSpPr/>
          <p:nvPr/>
        </p:nvSpPr>
        <p:spPr>
          <a:xfrm>
            <a:off x="2971800" y="1247775"/>
            <a:ext cx="1247775" cy="523875"/>
          </a:xfrm>
          <a:prstGeom prst="ellipse">
            <a:avLst/>
          </a:prstGeom>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xfrm>
            <a:off x="6884988" y="638333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E4D3685-439C-4F88-92F2-EF03F1C30AB0}" type="slidenum">
              <a:rPr lang="en-US" altLang="en-US" sz="1200">
                <a:solidFill>
                  <a:srgbClr val="898989"/>
                </a:solidFill>
              </a:rPr>
              <a:pPr>
                <a:spcBef>
                  <a:spcPct val="0"/>
                </a:spcBef>
                <a:buFontTx/>
                <a:buNone/>
              </a:pPr>
              <a:t>34</a:t>
            </a:fld>
            <a:endParaRPr lang="en-US" altLang="en-US" sz="1200">
              <a:solidFill>
                <a:srgbClr val="898989"/>
              </a:solidFill>
            </a:endParaRPr>
          </a:p>
        </p:txBody>
      </p:sp>
      <p:sp>
        <p:nvSpPr>
          <p:cNvPr id="5" name="TextBox 4"/>
          <p:cNvSpPr txBox="1"/>
          <p:nvPr/>
        </p:nvSpPr>
        <p:spPr>
          <a:xfrm>
            <a:off x="2133600" y="404813"/>
            <a:ext cx="4827588"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Person/Vehicle</a:t>
            </a:r>
          </a:p>
        </p:txBody>
      </p:sp>
      <p:sp>
        <p:nvSpPr>
          <p:cNvPr id="6" name="TextBox 5"/>
          <p:cNvSpPr txBox="1"/>
          <p:nvPr/>
        </p:nvSpPr>
        <p:spPr>
          <a:xfrm>
            <a:off x="304800" y="1739900"/>
            <a:ext cx="5699125" cy="2170113"/>
          </a:xfrm>
          <a:prstGeom prst="rect">
            <a:avLst/>
          </a:prstGeom>
          <a:noFill/>
        </p:spPr>
        <p:txBody>
          <a:bodyPr>
            <a:spAutoFit/>
          </a:bodyPr>
          <a:lstStyle/>
          <a:p>
            <a:pPr marL="285750" indent="-285750" eaLnBrk="1" hangingPunct="1">
              <a:lnSpc>
                <a:spcPct val="150000"/>
              </a:lnSpc>
              <a:buFont typeface="Arial" pitchFamily="34" charset="0"/>
              <a:buChar char="•"/>
              <a:defRPr/>
            </a:pPr>
            <a:r>
              <a:rPr lang="en-US" dirty="0"/>
              <a:t>Enter the vehicle or person information that is being updated.</a:t>
            </a:r>
          </a:p>
          <a:p>
            <a:pPr eaLnBrk="1" hangingPunct="1">
              <a:lnSpc>
                <a:spcPct val="150000"/>
              </a:lnSpc>
              <a:defRPr/>
            </a:pPr>
            <a:endParaRPr lang="en-US" dirty="0"/>
          </a:p>
          <a:p>
            <a:pPr marL="742950" lvl="1" indent="-285750" eaLnBrk="1" hangingPunct="1">
              <a:lnSpc>
                <a:spcPct val="150000"/>
              </a:lnSpc>
              <a:buFont typeface="Arial" pitchFamily="34" charset="0"/>
              <a:buChar char="•"/>
              <a:defRPr/>
            </a:pPr>
            <a:r>
              <a:rPr lang="en-US" i="1" dirty="0"/>
              <a:t>Any information that is NOT being updated should be left blank.</a:t>
            </a:r>
            <a:endParaRPr lang="en-US" dirty="0"/>
          </a:p>
        </p:txBody>
      </p:sp>
      <p:pic>
        <p:nvPicPr>
          <p:cNvPr id="368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3925" y="666750"/>
            <a:ext cx="2413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80990A7-E349-4211-B947-21C7C470D135}" type="slidenum">
              <a:rPr lang="en-US" altLang="en-US" sz="1200">
                <a:solidFill>
                  <a:srgbClr val="898989"/>
                </a:solidFill>
              </a:rPr>
              <a:pPr>
                <a:spcBef>
                  <a:spcPct val="0"/>
                </a:spcBef>
                <a:buFontTx/>
                <a:buNone/>
              </a:pPr>
              <a:t>35</a:t>
            </a:fld>
            <a:endParaRPr lang="en-US" altLang="en-US" sz="1200">
              <a:solidFill>
                <a:srgbClr val="898989"/>
              </a:solidFill>
            </a:endParaRPr>
          </a:p>
        </p:txBody>
      </p:sp>
      <p:sp>
        <p:nvSpPr>
          <p:cNvPr id="5" name="TextBox 4"/>
          <p:cNvSpPr txBox="1"/>
          <p:nvPr/>
        </p:nvSpPr>
        <p:spPr>
          <a:xfrm>
            <a:off x="2555875" y="655638"/>
            <a:ext cx="4032250" cy="522287"/>
          </a:xfrm>
          <a:prstGeom prst="rect">
            <a:avLst/>
          </a:prstGeom>
          <a:noFill/>
        </p:spPr>
        <p:txBody>
          <a:bodyPr>
            <a:spAutoFit/>
          </a:bodyPr>
          <a:lstStyle/>
          <a:p>
            <a:pPr algn="ctr" eaLnBrk="1" hangingPunct="1">
              <a:defRPr/>
            </a:pPr>
            <a:r>
              <a:rPr lang="en-US" sz="2800" u="sng" dirty="0">
                <a:solidFill>
                  <a:schemeClr val="accent6">
                    <a:lumMod val="75000"/>
                  </a:schemeClr>
                </a:solidFill>
              </a:rPr>
              <a:t>Case Example</a:t>
            </a:r>
          </a:p>
        </p:txBody>
      </p:sp>
      <p:sp>
        <p:nvSpPr>
          <p:cNvPr id="7" name="TextBox 6"/>
          <p:cNvSpPr txBox="1"/>
          <p:nvPr/>
        </p:nvSpPr>
        <p:spPr>
          <a:xfrm>
            <a:off x="519113" y="1852613"/>
            <a:ext cx="5294312" cy="3276600"/>
          </a:xfrm>
          <a:prstGeom prst="rect">
            <a:avLst/>
          </a:prstGeom>
          <a:noFill/>
        </p:spPr>
        <p:txBody>
          <a:bodyPr>
            <a:spAutoFit/>
          </a:bodyPr>
          <a:lstStyle/>
          <a:p>
            <a:pPr eaLnBrk="1" hangingPunct="1">
              <a:lnSpc>
                <a:spcPct val="150000"/>
              </a:lnSpc>
              <a:defRPr/>
            </a:pPr>
            <a:r>
              <a:rPr lang="en-US" dirty="0"/>
              <a:t>A long form has been submitted to the Department of Highway Safety and an update of the following information is needed:</a:t>
            </a:r>
          </a:p>
          <a:p>
            <a:pPr eaLnBrk="1" hangingPunct="1">
              <a:defRPr/>
            </a:pPr>
            <a:endParaRPr lang="en-US" dirty="0"/>
          </a:p>
          <a:p>
            <a:pPr marL="1200150" lvl="2" indent="-285750" eaLnBrk="1" hangingPunct="1">
              <a:lnSpc>
                <a:spcPct val="150000"/>
              </a:lnSpc>
              <a:buFont typeface="Arial" pitchFamily="34" charset="0"/>
              <a:buChar char="•"/>
              <a:defRPr/>
            </a:pPr>
            <a:r>
              <a:rPr lang="en-US" dirty="0"/>
              <a:t>Injury Severity:  Changed Injury Severity Code from 4 to 5</a:t>
            </a:r>
          </a:p>
          <a:p>
            <a:pPr lvl="2" eaLnBrk="1" hangingPunct="1">
              <a:lnSpc>
                <a:spcPct val="150000"/>
              </a:lnSpc>
              <a:defRPr/>
            </a:pPr>
            <a:endParaRPr lang="en-US" dirty="0"/>
          </a:p>
          <a:p>
            <a:pPr marL="1200150" lvl="2" indent="-285750" eaLnBrk="1" hangingPunct="1">
              <a:lnSpc>
                <a:spcPct val="150000"/>
              </a:lnSpc>
              <a:buFont typeface="Arial" pitchFamily="34" charset="0"/>
              <a:buChar char="•"/>
              <a:defRPr/>
            </a:pPr>
            <a:r>
              <a:rPr lang="en-US" dirty="0"/>
              <a:t>BAC:  Add BAC</a:t>
            </a:r>
          </a:p>
        </p:txBody>
      </p:sp>
      <p:pic>
        <p:nvPicPr>
          <p:cNvPr id="3789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873125"/>
            <a:ext cx="24511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bwMode="auto">
          <a:xfrm>
            <a:off x="6861175" y="64309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E392A75-B147-4305-BE61-2A081C5C3830}" type="slidenum">
              <a:rPr lang="en-US" altLang="en-US" sz="1200">
                <a:solidFill>
                  <a:srgbClr val="898989"/>
                </a:solidFill>
              </a:rPr>
              <a:pPr>
                <a:spcBef>
                  <a:spcPct val="0"/>
                </a:spcBef>
                <a:buFontTx/>
                <a:buNone/>
              </a:pPr>
              <a:t>36</a:t>
            </a:fld>
            <a:endParaRPr lang="en-US" altLang="en-US" sz="1200">
              <a:solidFill>
                <a:srgbClr val="898989"/>
              </a:solidFill>
            </a:endParaRPr>
          </a:p>
        </p:txBody>
      </p:sp>
      <p:sp>
        <p:nvSpPr>
          <p:cNvPr id="5" name="TextBox 4"/>
          <p:cNvSpPr txBox="1"/>
          <p:nvPr/>
        </p:nvSpPr>
        <p:spPr>
          <a:xfrm>
            <a:off x="1671638" y="161925"/>
            <a:ext cx="5795962"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Event Page</a:t>
            </a:r>
          </a:p>
        </p:txBody>
      </p:sp>
      <p:pic>
        <p:nvPicPr>
          <p:cNvPr id="389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85800"/>
            <a:ext cx="73040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3733800"/>
            <a:ext cx="73056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6"/>
          <p:cNvSpPr txBox="1">
            <a:spLocks noChangeArrowheads="1"/>
          </p:cNvSpPr>
          <p:nvPr/>
        </p:nvSpPr>
        <p:spPr bwMode="auto">
          <a:xfrm>
            <a:off x="7391400" y="838200"/>
            <a:ext cx="30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a:t>
            </a:r>
          </a:p>
        </p:txBody>
      </p:sp>
      <p:sp>
        <p:nvSpPr>
          <p:cNvPr id="38919" name="TextBox 9"/>
          <p:cNvSpPr txBox="1">
            <a:spLocks noChangeArrowheads="1"/>
          </p:cNvSpPr>
          <p:nvPr/>
        </p:nvSpPr>
        <p:spPr bwMode="auto">
          <a:xfrm>
            <a:off x="7391400" y="1054100"/>
            <a:ext cx="30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2</a:t>
            </a:r>
          </a:p>
        </p:txBody>
      </p:sp>
      <p:sp>
        <p:nvSpPr>
          <p:cNvPr id="38920" name="TextBox 10"/>
          <p:cNvSpPr txBox="1">
            <a:spLocks noChangeArrowheads="1"/>
          </p:cNvSpPr>
          <p:nvPr/>
        </p:nvSpPr>
        <p:spPr bwMode="auto">
          <a:xfrm>
            <a:off x="7391400" y="1231900"/>
            <a:ext cx="30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2</a:t>
            </a:r>
          </a:p>
        </p:txBody>
      </p:sp>
      <p:sp>
        <p:nvSpPr>
          <p:cNvPr id="38921" name="TextBox 11"/>
          <p:cNvSpPr txBox="1">
            <a:spLocks noChangeArrowheads="1"/>
          </p:cNvSpPr>
          <p:nvPr/>
        </p:nvSpPr>
        <p:spPr bwMode="auto">
          <a:xfrm>
            <a:off x="1143000" y="15763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12/11/2013</a:t>
            </a:r>
          </a:p>
        </p:txBody>
      </p:sp>
      <p:sp>
        <p:nvSpPr>
          <p:cNvPr id="38922" name="TextBox 12"/>
          <p:cNvSpPr txBox="1">
            <a:spLocks noChangeArrowheads="1"/>
          </p:cNvSpPr>
          <p:nvPr/>
        </p:nvSpPr>
        <p:spPr bwMode="auto">
          <a:xfrm>
            <a:off x="1160463" y="4648200"/>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12/11/2013</a:t>
            </a:r>
          </a:p>
        </p:txBody>
      </p:sp>
      <p:sp>
        <p:nvSpPr>
          <p:cNvPr id="38923" name="TextBox 13"/>
          <p:cNvSpPr txBox="1">
            <a:spLocks noChangeArrowheads="1"/>
          </p:cNvSpPr>
          <p:nvPr/>
        </p:nvSpPr>
        <p:spPr bwMode="auto">
          <a:xfrm>
            <a:off x="6608763" y="15668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4596873</a:t>
            </a:r>
          </a:p>
        </p:txBody>
      </p:sp>
      <p:sp>
        <p:nvSpPr>
          <p:cNvPr id="38924" name="TextBox 14"/>
          <p:cNvSpPr txBox="1">
            <a:spLocks noChangeArrowheads="1"/>
          </p:cNvSpPr>
          <p:nvPr/>
        </p:nvSpPr>
        <p:spPr bwMode="auto">
          <a:xfrm>
            <a:off x="4419600" y="1571625"/>
            <a:ext cx="914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123456</a:t>
            </a:r>
          </a:p>
        </p:txBody>
      </p:sp>
      <p:sp>
        <p:nvSpPr>
          <p:cNvPr id="38925" name="TextBox 15"/>
          <p:cNvSpPr txBox="1">
            <a:spLocks noChangeArrowheads="1"/>
          </p:cNvSpPr>
          <p:nvPr/>
        </p:nvSpPr>
        <p:spPr bwMode="auto">
          <a:xfrm>
            <a:off x="2184400" y="1576388"/>
            <a:ext cx="619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14:45</a:t>
            </a:r>
          </a:p>
        </p:txBody>
      </p:sp>
      <p:sp>
        <p:nvSpPr>
          <p:cNvPr id="38926" name="TextBox 16"/>
          <p:cNvSpPr txBox="1">
            <a:spLocks noChangeArrowheads="1"/>
          </p:cNvSpPr>
          <p:nvPr/>
        </p:nvSpPr>
        <p:spPr bwMode="auto">
          <a:xfrm>
            <a:off x="3048000" y="1576388"/>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12/11/2013</a:t>
            </a:r>
          </a:p>
        </p:txBody>
      </p:sp>
      <p:sp>
        <p:nvSpPr>
          <p:cNvPr id="38927" name="TextBox 17"/>
          <p:cNvSpPr txBox="1">
            <a:spLocks noChangeArrowheads="1"/>
          </p:cNvSpPr>
          <p:nvPr/>
        </p:nvSpPr>
        <p:spPr bwMode="auto">
          <a:xfrm>
            <a:off x="1254125" y="1947863"/>
            <a:ext cx="355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01</a:t>
            </a:r>
          </a:p>
        </p:txBody>
      </p:sp>
      <p:sp>
        <p:nvSpPr>
          <p:cNvPr id="38928" name="TextBox 18"/>
          <p:cNvSpPr txBox="1">
            <a:spLocks noChangeArrowheads="1"/>
          </p:cNvSpPr>
          <p:nvPr/>
        </p:nvSpPr>
        <p:spPr bwMode="auto">
          <a:xfrm>
            <a:off x="1671638" y="1947863"/>
            <a:ext cx="4572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13</a:t>
            </a:r>
          </a:p>
        </p:txBody>
      </p:sp>
      <p:sp>
        <p:nvSpPr>
          <p:cNvPr id="38929" name="TextBox 19"/>
          <p:cNvSpPr txBox="1">
            <a:spLocks noChangeArrowheads="1"/>
          </p:cNvSpPr>
          <p:nvPr/>
        </p:nvSpPr>
        <p:spPr bwMode="auto">
          <a:xfrm>
            <a:off x="2346325" y="1933575"/>
            <a:ext cx="14859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Miami-Dade</a:t>
            </a:r>
          </a:p>
        </p:txBody>
      </p:sp>
      <p:sp>
        <p:nvSpPr>
          <p:cNvPr id="38930" name="TextBox 21"/>
          <p:cNvSpPr txBox="1">
            <a:spLocks noChangeArrowheads="1"/>
          </p:cNvSpPr>
          <p:nvPr/>
        </p:nvSpPr>
        <p:spPr bwMode="auto">
          <a:xfrm>
            <a:off x="1254125" y="3140075"/>
            <a:ext cx="295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5</a:t>
            </a:r>
          </a:p>
        </p:txBody>
      </p:sp>
      <p:sp>
        <p:nvSpPr>
          <p:cNvPr id="21" name="Text Box 1"/>
          <p:cNvSpPr txBox="1"/>
          <p:nvPr/>
        </p:nvSpPr>
        <p:spPr>
          <a:xfrm>
            <a:off x="3590925" y="3917950"/>
            <a:ext cx="241300" cy="23336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eaLnBrk="1" hangingPunct="1">
              <a:lnSpc>
                <a:spcPct val="115000"/>
              </a:lnSpc>
              <a:spcBef>
                <a:spcPts val="0"/>
              </a:spcBef>
              <a:spcAft>
                <a:spcPts val="1000"/>
              </a:spcAft>
              <a:defRPr/>
            </a:pPr>
            <a:r>
              <a:rPr lang="en-US" sz="1100" b="1" dirty="0">
                <a:solidFill>
                  <a:srgbClr val="C00000"/>
                </a:solidFill>
                <a:ea typeface="Calibri"/>
                <a:cs typeface="Times New Roman"/>
              </a:rPr>
              <a:t>X</a:t>
            </a:r>
            <a:r>
              <a:rPr lang="en-US" sz="1100" dirty="0">
                <a:ea typeface="Calibri"/>
                <a:cs typeface="Times New Roman"/>
              </a:rPr>
              <a:t>x</a:t>
            </a:r>
          </a:p>
        </p:txBody>
      </p:sp>
      <p:sp>
        <p:nvSpPr>
          <p:cNvPr id="38932" name="TextBox 23"/>
          <p:cNvSpPr txBox="1">
            <a:spLocks noChangeArrowheads="1"/>
          </p:cNvSpPr>
          <p:nvPr/>
        </p:nvSpPr>
        <p:spPr bwMode="auto">
          <a:xfrm>
            <a:off x="6867525" y="1947863"/>
            <a:ext cx="752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14:49</a:t>
            </a:r>
          </a:p>
        </p:txBody>
      </p:sp>
      <p:sp>
        <p:nvSpPr>
          <p:cNvPr id="38933" name="TextBox 24"/>
          <p:cNvSpPr txBox="1">
            <a:spLocks noChangeArrowheads="1"/>
          </p:cNvSpPr>
          <p:nvPr/>
        </p:nvSpPr>
        <p:spPr bwMode="auto">
          <a:xfrm>
            <a:off x="7620000" y="1939925"/>
            <a:ext cx="584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14:51</a:t>
            </a:r>
          </a:p>
        </p:txBody>
      </p:sp>
      <p:sp>
        <p:nvSpPr>
          <p:cNvPr id="38934" name="TextBox 25"/>
          <p:cNvSpPr txBox="1">
            <a:spLocks noChangeArrowheads="1"/>
          </p:cNvSpPr>
          <p:nvPr/>
        </p:nvSpPr>
        <p:spPr bwMode="auto">
          <a:xfrm>
            <a:off x="1219200" y="2176463"/>
            <a:ext cx="523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14:56</a:t>
            </a:r>
          </a:p>
        </p:txBody>
      </p:sp>
      <p:sp>
        <p:nvSpPr>
          <p:cNvPr id="38935" name="TextBox 26"/>
          <p:cNvSpPr txBox="1">
            <a:spLocks noChangeArrowheads="1"/>
          </p:cNvSpPr>
          <p:nvPr/>
        </p:nvSpPr>
        <p:spPr bwMode="auto">
          <a:xfrm>
            <a:off x="2209800" y="2166938"/>
            <a:ext cx="822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16:46</a:t>
            </a:r>
          </a:p>
        </p:txBody>
      </p:sp>
      <p:sp>
        <p:nvSpPr>
          <p:cNvPr id="38936" name="TextBox 27"/>
          <p:cNvSpPr txBox="1">
            <a:spLocks noChangeArrowheads="1"/>
          </p:cNvSpPr>
          <p:nvPr/>
        </p:nvSpPr>
        <p:spPr bwMode="auto">
          <a:xfrm>
            <a:off x="2209800" y="2544763"/>
            <a:ext cx="1438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Hill Top Road</a:t>
            </a:r>
          </a:p>
        </p:txBody>
      </p:sp>
      <p:sp>
        <p:nvSpPr>
          <p:cNvPr id="38937" name="TextBox 28"/>
          <p:cNvSpPr txBox="1">
            <a:spLocks noChangeArrowheads="1"/>
          </p:cNvSpPr>
          <p:nvPr/>
        </p:nvSpPr>
        <p:spPr bwMode="auto">
          <a:xfrm>
            <a:off x="5257800" y="25781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1400</a:t>
            </a:r>
          </a:p>
        </p:txBody>
      </p:sp>
      <p:sp>
        <p:nvSpPr>
          <p:cNvPr id="38938" name="TextBox 29"/>
          <p:cNvSpPr txBox="1">
            <a:spLocks noChangeArrowheads="1"/>
          </p:cNvSpPr>
          <p:nvPr/>
        </p:nvSpPr>
        <p:spPr bwMode="auto">
          <a:xfrm>
            <a:off x="3032125" y="4648200"/>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1/10/2014</a:t>
            </a:r>
          </a:p>
        </p:txBody>
      </p:sp>
      <p:sp>
        <p:nvSpPr>
          <p:cNvPr id="38939" name="TextBox 30"/>
          <p:cNvSpPr txBox="1">
            <a:spLocks noChangeArrowheads="1"/>
          </p:cNvSpPr>
          <p:nvPr/>
        </p:nvSpPr>
        <p:spPr bwMode="auto">
          <a:xfrm>
            <a:off x="3906838" y="3130550"/>
            <a:ext cx="339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a:t>
            </a:r>
          </a:p>
        </p:txBody>
      </p:sp>
      <p:sp>
        <p:nvSpPr>
          <p:cNvPr id="38940" name="TextBox 31"/>
          <p:cNvSpPr txBox="1">
            <a:spLocks noChangeArrowheads="1"/>
          </p:cNvSpPr>
          <p:nvPr/>
        </p:nvSpPr>
        <p:spPr bwMode="auto">
          <a:xfrm>
            <a:off x="5451475" y="3124200"/>
            <a:ext cx="339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2</a:t>
            </a:r>
          </a:p>
        </p:txBody>
      </p:sp>
      <p:sp>
        <p:nvSpPr>
          <p:cNvPr id="38941" name="TextBox 32"/>
          <p:cNvSpPr txBox="1">
            <a:spLocks noChangeArrowheads="1"/>
          </p:cNvSpPr>
          <p:nvPr/>
        </p:nvSpPr>
        <p:spPr bwMode="auto">
          <a:xfrm>
            <a:off x="3449638" y="2787650"/>
            <a:ext cx="36782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Intersection of Hill Top and Meridian Road</a:t>
            </a:r>
          </a:p>
        </p:txBody>
      </p:sp>
      <p:sp>
        <p:nvSpPr>
          <p:cNvPr id="38942" name="TextBox 33"/>
          <p:cNvSpPr txBox="1">
            <a:spLocks noChangeArrowheads="1"/>
          </p:cNvSpPr>
          <p:nvPr/>
        </p:nvSpPr>
        <p:spPr bwMode="auto">
          <a:xfrm>
            <a:off x="6486525" y="4638675"/>
            <a:ext cx="914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4596873</a:t>
            </a:r>
          </a:p>
        </p:txBody>
      </p:sp>
      <p:sp>
        <p:nvSpPr>
          <p:cNvPr id="38943" name="TextBox 34"/>
          <p:cNvSpPr txBox="1">
            <a:spLocks noChangeArrowheads="1"/>
          </p:cNvSpPr>
          <p:nvPr/>
        </p:nvSpPr>
        <p:spPr bwMode="auto">
          <a:xfrm>
            <a:off x="8051800" y="2133600"/>
            <a:ext cx="304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2</a:t>
            </a:r>
          </a:p>
        </p:txBody>
      </p:sp>
      <p:sp>
        <p:nvSpPr>
          <p:cNvPr id="38944" name="TextBox 35"/>
          <p:cNvSpPr txBox="1">
            <a:spLocks noChangeArrowheads="1"/>
          </p:cNvSpPr>
          <p:nvPr/>
        </p:nvSpPr>
        <p:spPr bwMode="auto">
          <a:xfrm>
            <a:off x="4495800" y="4648200"/>
            <a:ext cx="914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123456</a:t>
            </a:r>
          </a:p>
        </p:txBody>
      </p:sp>
      <p:sp>
        <p:nvSpPr>
          <p:cNvPr id="38945" name="TextBox 36"/>
          <p:cNvSpPr txBox="1">
            <a:spLocks noChangeArrowheads="1"/>
          </p:cNvSpPr>
          <p:nvPr/>
        </p:nvSpPr>
        <p:spPr bwMode="auto">
          <a:xfrm>
            <a:off x="8010525" y="5227638"/>
            <a:ext cx="304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2</a:t>
            </a:r>
          </a:p>
        </p:txBody>
      </p:sp>
      <p:sp>
        <p:nvSpPr>
          <p:cNvPr id="38946" name="TextBox 37"/>
          <p:cNvSpPr txBox="1">
            <a:spLocks noChangeArrowheads="1"/>
          </p:cNvSpPr>
          <p:nvPr/>
        </p:nvSpPr>
        <p:spPr bwMode="auto">
          <a:xfrm>
            <a:off x="7370763" y="4141788"/>
            <a:ext cx="304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a:t>
            </a:r>
          </a:p>
        </p:txBody>
      </p:sp>
      <p:sp>
        <p:nvSpPr>
          <p:cNvPr id="38947" name="TextBox 38"/>
          <p:cNvSpPr txBox="1">
            <a:spLocks noChangeArrowheads="1"/>
          </p:cNvSpPr>
          <p:nvPr/>
        </p:nvSpPr>
        <p:spPr bwMode="auto">
          <a:xfrm>
            <a:off x="7370763" y="4294188"/>
            <a:ext cx="304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a:t>
            </a:r>
          </a:p>
        </p:txBody>
      </p:sp>
      <p:sp>
        <p:nvSpPr>
          <p:cNvPr id="38" name="Text Box 1"/>
          <p:cNvSpPr txBox="1"/>
          <p:nvPr/>
        </p:nvSpPr>
        <p:spPr>
          <a:xfrm>
            <a:off x="1789113" y="876300"/>
            <a:ext cx="241300" cy="23336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eaLnBrk="1" hangingPunct="1">
              <a:lnSpc>
                <a:spcPct val="115000"/>
              </a:lnSpc>
              <a:spcBef>
                <a:spcPts val="0"/>
              </a:spcBef>
              <a:spcAft>
                <a:spcPts val="1000"/>
              </a:spcAft>
              <a:defRPr/>
            </a:pPr>
            <a:r>
              <a:rPr lang="en-US" sz="1100" b="1" dirty="0">
                <a:solidFill>
                  <a:srgbClr val="C00000"/>
                </a:solidFill>
                <a:ea typeface="Calibri"/>
                <a:cs typeface="Times New Roman"/>
              </a:rPr>
              <a:t>X</a:t>
            </a:r>
            <a:r>
              <a:rPr lang="en-US" sz="1100" dirty="0">
                <a:ea typeface="Calibri"/>
                <a:cs typeface="Times New Roman"/>
              </a:rPr>
              <a:t>x</a:t>
            </a:r>
          </a:p>
        </p:txBody>
      </p:sp>
      <p:sp>
        <p:nvSpPr>
          <p:cNvPr id="38949" name="TextBox 40"/>
          <p:cNvSpPr txBox="1">
            <a:spLocks noChangeArrowheads="1"/>
          </p:cNvSpPr>
          <p:nvPr/>
        </p:nvSpPr>
        <p:spPr bwMode="auto">
          <a:xfrm>
            <a:off x="2209800" y="4629150"/>
            <a:ext cx="619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14:45</a:t>
            </a:r>
          </a:p>
        </p:txBody>
      </p:sp>
      <p:sp>
        <p:nvSpPr>
          <p:cNvPr id="38950" name="TextBox 41"/>
          <p:cNvSpPr txBox="1">
            <a:spLocks noChangeArrowheads="1"/>
          </p:cNvSpPr>
          <p:nvPr/>
        </p:nvSpPr>
        <p:spPr bwMode="auto">
          <a:xfrm>
            <a:off x="1295400" y="5006975"/>
            <a:ext cx="355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01</a:t>
            </a:r>
          </a:p>
        </p:txBody>
      </p:sp>
      <p:sp>
        <p:nvSpPr>
          <p:cNvPr id="38951" name="TextBox 42"/>
          <p:cNvSpPr txBox="1">
            <a:spLocks noChangeArrowheads="1"/>
          </p:cNvSpPr>
          <p:nvPr/>
        </p:nvSpPr>
        <p:spPr bwMode="auto">
          <a:xfrm>
            <a:off x="2387600" y="4991100"/>
            <a:ext cx="1444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Miami-Dade</a:t>
            </a:r>
          </a:p>
        </p:txBody>
      </p:sp>
      <p:sp>
        <p:nvSpPr>
          <p:cNvPr id="42" name="TextBox 41"/>
          <p:cNvSpPr txBox="1"/>
          <p:nvPr/>
        </p:nvSpPr>
        <p:spPr>
          <a:xfrm rot="19654946">
            <a:off x="455613" y="579438"/>
            <a:ext cx="1089025" cy="36988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Original</a:t>
            </a:r>
          </a:p>
        </p:txBody>
      </p:sp>
      <p:sp>
        <p:nvSpPr>
          <p:cNvPr id="43" name="TextBox 42"/>
          <p:cNvSpPr txBox="1"/>
          <p:nvPr/>
        </p:nvSpPr>
        <p:spPr>
          <a:xfrm rot="19654946">
            <a:off x="360363" y="3775075"/>
            <a:ext cx="1055687"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Update</a:t>
            </a: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bwMode="auto">
          <a:xfrm>
            <a:off x="69024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20DE99E-5D6B-4A87-BD4C-C7562A93714D}" type="slidenum">
              <a:rPr lang="en-US" altLang="en-US" sz="1200">
                <a:solidFill>
                  <a:srgbClr val="898989"/>
                </a:solidFill>
              </a:rPr>
              <a:pPr>
                <a:spcBef>
                  <a:spcPct val="0"/>
                </a:spcBef>
                <a:buFontTx/>
                <a:buNone/>
              </a:pPr>
              <a:t>37</a:t>
            </a:fld>
            <a:endParaRPr lang="en-US" altLang="en-US" sz="1200">
              <a:solidFill>
                <a:srgbClr val="898989"/>
              </a:solidFill>
            </a:endParaRPr>
          </a:p>
        </p:txBody>
      </p:sp>
      <p:sp>
        <p:nvSpPr>
          <p:cNvPr id="7" name="TextBox 6"/>
          <p:cNvSpPr txBox="1"/>
          <p:nvPr/>
        </p:nvSpPr>
        <p:spPr>
          <a:xfrm>
            <a:off x="1181100" y="153988"/>
            <a:ext cx="68786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Person</a:t>
            </a:r>
          </a:p>
        </p:txBody>
      </p:sp>
      <p:pic>
        <p:nvPicPr>
          <p:cNvPr id="39940" name="Picture 7"/>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b="25974"/>
          <a:stretch>
            <a:fillRect/>
          </a:stretch>
        </p:blipFill>
        <p:spPr bwMode="auto">
          <a:xfrm>
            <a:off x="1392238" y="677863"/>
            <a:ext cx="5997575" cy="567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9654946">
            <a:off x="708025" y="504825"/>
            <a:ext cx="1089025"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Original</a:t>
            </a:r>
          </a:p>
        </p:txBody>
      </p:sp>
      <p:sp>
        <p:nvSpPr>
          <p:cNvPr id="2" name="Oval 1"/>
          <p:cNvSpPr/>
          <p:nvPr/>
        </p:nvSpPr>
        <p:spPr>
          <a:xfrm>
            <a:off x="6794500" y="1382713"/>
            <a:ext cx="488950" cy="531812"/>
          </a:xfrm>
          <a:prstGeom prst="ellipse">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Oval 7"/>
          <p:cNvSpPr/>
          <p:nvPr/>
        </p:nvSpPr>
        <p:spPr>
          <a:xfrm>
            <a:off x="3381375" y="5446713"/>
            <a:ext cx="1247775" cy="531812"/>
          </a:xfrm>
          <a:prstGeom prst="ellipse">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9944" name="TextBox 2"/>
          <p:cNvSpPr txBox="1">
            <a:spLocks noChangeArrowheads="1"/>
          </p:cNvSpPr>
          <p:nvPr/>
        </p:nvSpPr>
        <p:spPr bwMode="auto">
          <a:xfrm>
            <a:off x="2025650" y="725488"/>
            <a:ext cx="254000" cy="215900"/>
          </a:xfrm>
          <a:prstGeom prst="rect">
            <a:avLst/>
          </a:prstGeom>
          <a:solidFill>
            <a:srgbClr val="C8D6E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rgbClr val="C00000"/>
                </a:solidFill>
                <a:latin typeface="Arial" charset="0"/>
              </a:rPr>
              <a:t>1</a:t>
            </a: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bwMode="auto">
          <a:xfrm>
            <a:off x="69024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9C9542EE-6EB0-4686-BB63-D1BA980AE987}" type="slidenum">
              <a:rPr lang="en-US" altLang="en-US" sz="1200">
                <a:solidFill>
                  <a:srgbClr val="898989"/>
                </a:solidFill>
              </a:rPr>
              <a:pPr>
                <a:spcBef>
                  <a:spcPct val="0"/>
                </a:spcBef>
                <a:buFontTx/>
                <a:buNone/>
              </a:pPr>
              <a:t>38</a:t>
            </a:fld>
            <a:endParaRPr lang="en-US" altLang="en-US" sz="1200">
              <a:solidFill>
                <a:srgbClr val="898989"/>
              </a:solidFill>
            </a:endParaRPr>
          </a:p>
        </p:txBody>
      </p:sp>
      <p:sp>
        <p:nvSpPr>
          <p:cNvPr id="7" name="TextBox 6"/>
          <p:cNvSpPr txBox="1"/>
          <p:nvPr/>
        </p:nvSpPr>
        <p:spPr>
          <a:xfrm>
            <a:off x="1181100" y="153988"/>
            <a:ext cx="6878638"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Person</a:t>
            </a:r>
          </a:p>
        </p:txBody>
      </p:sp>
      <p:pic>
        <p:nvPicPr>
          <p:cNvPr id="40964" name="Picture 8"/>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b="26414"/>
          <a:stretch>
            <a:fillRect/>
          </a:stretch>
        </p:blipFill>
        <p:spPr bwMode="auto">
          <a:xfrm>
            <a:off x="1444625" y="677863"/>
            <a:ext cx="6032500" cy="567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9654946">
            <a:off x="749300" y="511175"/>
            <a:ext cx="1055688"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Update</a:t>
            </a:r>
          </a:p>
        </p:txBody>
      </p:sp>
      <p:sp>
        <p:nvSpPr>
          <p:cNvPr id="8" name="Oval 7"/>
          <p:cNvSpPr/>
          <p:nvPr/>
        </p:nvSpPr>
        <p:spPr>
          <a:xfrm>
            <a:off x="6867525" y="1382713"/>
            <a:ext cx="490538" cy="531812"/>
          </a:xfrm>
          <a:prstGeom prst="ellipse">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Oval 8"/>
          <p:cNvSpPr/>
          <p:nvPr/>
        </p:nvSpPr>
        <p:spPr>
          <a:xfrm>
            <a:off x="3514725" y="5491163"/>
            <a:ext cx="1169988" cy="531812"/>
          </a:xfrm>
          <a:prstGeom prst="ellipse">
            <a:avLst/>
          </a:prstGeom>
          <a:noFill/>
          <a:ln w="2222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0968" name="TextBox 9"/>
          <p:cNvSpPr txBox="1">
            <a:spLocks noChangeArrowheads="1"/>
          </p:cNvSpPr>
          <p:nvPr/>
        </p:nvSpPr>
        <p:spPr bwMode="auto">
          <a:xfrm>
            <a:off x="2049463" y="725488"/>
            <a:ext cx="254000" cy="215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800" b="1">
                <a:solidFill>
                  <a:srgbClr val="C00000"/>
                </a:solidFill>
                <a:latin typeface="Arial" charset="0"/>
              </a:rPr>
              <a:t>1</a:t>
            </a:r>
          </a:p>
        </p:txBody>
      </p:sp>
      <p:sp>
        <p:nvSpPr>
          <p:cNvPr id="40969" name="TextBox 1"/>
          <p:cNvSpPr txBox="1">
            <a:spLocks noChangeArrowheads="1"/>
          </p:cNvSpPr>
          <p:nvPr/>
        </p:nvSpPr>
        <p:spPr bwMode="auto">
          <a:xfrm>
            <a:off x="4025900" y="5640388"/>
            <a:ext cx="182563" cy="200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700" b="1">
                <a:solidFill>
                  <a:srgbClr val="C00000"/>
                </a:solidFill>
                <a:latin typeface="Arial" charset="0"/>
              </a:rPr>
              <a:t>2</a:t>
            </a: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bwMode="auto">
          <a:xfrm>
            <a:off x="686752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1EC142B-1FF1-4627-AFCD-82776ECD4E8D}" type="slidenum">
              <a:rPr lang="en-US" altLang="en-US" sz="1200">
                <a:solidFill>
                  <a:srgbClr val="898989"/>
                </a:solidFill>
              </a:rPr>
              <a:pPr>
                <a:spcBef>
                  <a:spcPct val="0"/>
                </a:spcBef>
                <a:buFontTx/>
                <a:buNone/>
              </a:pPr>
              <a:t>39</a:t>
            </a:fld>
            <a:endParaRPr lang="en-US" altLang="en-US" sz="1200">
              <a:solidFill>
                <a:srgbClr val="898989"/>
              </a:solidFill>
            </a:endParaRPr>
          </a:p>
        </p:txBody>
      </p:sp>
      <p:sp>
        <p:nvSpPr>
          <p:cNvPr id="5" name="TextBox 4"/>
          <p:cNvSpPr txBox="1"/>
          <p:nvPr/>
        </p:nvSpPr>
        <p:spPr>
          <a:xfrm>
            <a:off x="1736725" y="153988"/>
            <a:ext cx="5721350"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Vehicle</a:t>
            </a:r>
          </a:p>
        </p:txBody>
      </p:sp>
      <p:pic>
        <p:nvPicPr>
          <p:cNvPr id="41988"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65163" y="727075"/>
            <a:ext cx="4440237"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PPTShape_0"/>
          <p:cNvSpPr txBox="1">
            <a:spLocks noChangeArrowheads="1"/>
          </p:cNvSpPr>
          <p:nvPr/>
        </p:nvSpPr>
        <p:spPr bwMode="auto">
          <a:xfrm>
            <a:off x="5086350" y="2876550"/>
            <a:ext cx="379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No update is required for this page.</a:t>
            </a:r>
          </a:p>
        </p:txBody>
      </p:sp>
      <p:sp>
        <p:nvSpPr>
          <p:cNvPr id="6" name="TextBox 5"/>
          <p:cNvSpPr txBox="1"/>
          <p:nvPr/>
        </p:nvSpPr>
        <p:spPr>
          <a:xfrm rot="19654946">
            <a:off x="14288" y="469900"/>
            <a:ext cx="1089025"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Original</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CDF426E-C77F-4045-9B28-E87035374C44}" type="slidenum">
              <a:rPr lang="en-US" altLang="en-US" sz="1200">
                <a:solidFill>
                  <a:srgbClr val="898989"/>
                </a:solidFill>
              </a:rPr>
              <a:pPr>
                <a:spcBef>
                  <a:spcPct val="0"/>
                </a:spcBef>
                <a:buFontTx/>
                <a:buNone/>
              </a:pPr>
              <a:t>4</a:t>
            </a:fld>
            <a:endParaRPr lang="en-US" altLang="en-US" sz="1200">
              <a:solidFill>
                <a:srgbClr val="898989"/>
              </a:solidFill>
            </a:endParaRPr>
          </a:p>
        </p:txBody>
      </p:sp>
      <p:sp>
        <p:nvSpPr>
          <p:cNvPr id="6147" name="TextBox 5"/>
          <p:cNvSpPr txBox="1">
            <a:spLocks noChangeArrowheads="1"/>
          </p:cNvSpPr>
          <p:nvPr/>
        </p:nvSpPr>
        <p:spPr bwMode="auto">
          <a:xfrm>
            <a:off x="8505825" y="6443663"/>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4</a:t>
            </a:r>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693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9" name="TextBox 5"/>
          <p:cNvSpPr txBox="1">
            <a:spLocks noChangeArrowheads="1"/>
          </p:cNvSpPr>
          <p:nvPr/>
        </p:nvSpPr>
        <p:spPr bwMode="auto">
          <a:xfrm>
            <a:off x="8658225" y="6596063"/>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4</a:t>
            </a: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bwMode="auto">
          <a:xfrm>
            <a:off x="68580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EE9D574-09B9-4168-804E-E27D37E7AC98}" type="slidenum">
              <a:rPr lang="en-US" altLang="en-US" sz="1200">
                <a:solidFill>
                  <a:srgbClr val="898989"/>
                </a:solidFill>
              </a:rPr>
              <a:pPr>
                <a:spcBef>
                  <a:spcPct val="0"/>
                </a:spcBef>
                <a:buFontTx/>
                <a:buNone/>
              </a:pPr>
              <a:t>40</a:t>
            </a:fld>
            <a:endParaRPr lang="en-US" altLang="en-US" sz="1200">
              <a:solidFill>
                <a:srgbClr val="898989"/>
              </a:solidFill>
            </a:endParaRPr>
          </a:p>
        </p:txBody>
      </p:sp>
      <p:sp>
        <p:nvSpPr>
          <p:cNvPr id="5" name="TextBox 4"/>
          <p:cNvSpPr txBox="1"/>
          <p:nvPr/>
        </p:nvSpPr>
        <p:spPr>
          <a:xfrm>
            <a:off x="1119188" y="153988"/>
            <a:ext cx="6769100"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Narrative</a:t>
            </a:r>
          </a:p>
        </p:txBody>
      </p:sp>
      <p:pic>
        <p:nvPicPr>
          <p:cNvPr id="430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835025"/>
            <a:ext cx="7342187" cy="432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5162550"/>
            <a:ext cx="7820025" cy="97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9654946">
            <a:off x="449263" y="679450"/>
            <a:ext cx="1089025" cy="36830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Original</a:t>
            </a:r>
          </a:p>
        </p:txBody>
      </p:sp>
      <p:sp>
        <p:nvSpPr>
          <p:cNvPr id="43015" name="TextBox 1"/>
          <p:cNvSpPr txBox="1">
            <a:spLocks noChangeArrowheads="1"/>
          </p:cNvSpPr>
          <p:nvPr/>
        </p:nvSpPr>
        <p:spPr bwMode="auto">
          <a:xfrm>
            <a:off x="876300" y="3381375"/>
            <a:ext cx="7099300" cy="1108075"/>
          </a:xfrm>
          <a:prstGeom prst="rect">
            <a:avLst/>
          </a:prstGeom>
          <a:solidFill>
            <a:srgbClr val="E8EEF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b="1">
                <a:solidFill>
                  <a:srgbClr val="C00000"/>
                </a:solidFill>
                <a:latin typeface="Arial" charset="0"/>
              </a:rPr>
              <a:t>Vehicle #1 was traveling south on South Monroe Street.  Vehicle #1 attempted to make a right turn but failed to observe a yield sign.  Vehicle #1 driver observed Non-Motorist #1 and attempted to take evasive action by braking. Driver of Vehicle #1 was unable to avoid impact with Non-Motorist #1 and as a result, Non-Motorist #1 was struck by the front of Vehicle #1 and thrown approximately 26 feet.  Upon my arrival, both Vehicle #1 and Non-Motorist #1 were at final rest on the west shoulder of South Monroe Street, facing South.  Non-Motorist #1 was transported to Miami General Hospital.  BAC results pending.</a:t>
            </a: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bwMode="auto">
          <a:xfrm>
            <a:off x="68580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AA87588-3C8D-495D-9C6F-63298F9B5CBE}" type="slidenum">
              <a:rPr lang="en-US" altLang="en-US" sz="1200">
                <a:solidFill>
                  <a:srgbClr val="898989"/>
                </a:solidFill>
              </a:rPr>
              <a:pPr>
                <a:spcBef>
                  <a:spcPct val="0"/>
                </a:spcBef>
                <a:buFontTx/>
                <a:buNone/>
              </a:pPr>
              <a:t>41</a:t>
            </a:fld>
            <a:endParaRPr lang="en-US" altLang="en-US" sz="1200">
              <a:solidFill>
                <a:srgbClr val="898989"/>
              </a:solidFill>
            </a:endParaRPr>
          </a:p>
        </p:txBody>
      </p:sp>
      <p:sp>
        <p:nvSpPr>
          <p:cNvPr id="5" name="TextBox 4"/>
          <p:cNvSpPr txBox="1"/>
          <p:nvPr/>
        </p:nvSpPr>
        <p:spPr>
          <a:xfrm>
            <a:off x="1119188" y="153988"/>
            <a:ext cx="6769100"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Narrative</a:t>
            </a:r>
          </a:p>
        </p:txBody>
      </p:sp>
      <p:pic>
        <p:nvPicPr>
          <p:cNvPr id="440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88" y="738188"/>
            <a:ext cx="7723187"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19654946">
            <a:off x="501650" y="676275"/>
            <a:ext cx="1054100"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Update</a:t>
            </a:r>
          </a:p>
        </p:txBody>
      </p:sp>
      <p:pic>
        <p:nvPicPr>
          <p:cNvPr id="440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5400675"/>
            <a:ext cx="8266112" cy="73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9" name="TextBox 1"/>
          <p:cNvSpPr txBox="1">
            <a:spLocks noChangeArrowheads="1"/>
          </p:cNvSpPr>
          <p:nvPr/>
        </p:nvSpPr>
        <p:spPr bwMode="auto">
          <a:xfrm>
            <a:off x="919163" y="3022600"/>
            <a:ext cx="7469187" cy="1754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r>
              <a:rPr lang="en-US" altLang="en-US" sz="1800">
                <a:solidFill>
                  <a:srgbClr val="C00000"/>
                </a:solidFill>
                <a:latin typeface="Arial" charset="0"/>
              </a:rPr>
              <a:t>Update: Person #1 succumbed to injuries sustained in the crash and died on 01/12/12 at Miami General Hospital.  BAC results were .110.</a:t>
            </a: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bwMode="auto">
          <a:xfrm>
            <a:off x="686752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F7B591F-6C6D-4DBF-9992-3A3D4520BB2D}" type="slidenum">
              <a:rPr lang="en-US" altLang="en-US" sz="1200">
                <a:solidFill>
                  <a:srgbClr val="898989"/>
                </a:solidFill>
              </a:rPr>
              <a:pPr>
                <a:spcBef>
                  <a:spcPct val="0"/>
                </a:spcBef>
                <a:buFontTx/>
                <a:buNone/>
              </a:pPr>
              <a:t>42</a:t>
            </a:fld>
            <a:endParaRPr lang="en-US" altLang="en-US" sz="1200">
              <a:solidFill>
                <a:srgbClr val="898989"/>
              </a:solidFill>
            </a:endParaRPr>
          </a:p>
        </p:txBody>
      </p:sp>
      <p:sp>
        <p:nvSpPr>
          <p:cNvPr id="5" name="TextBox 4"/>
          <p:cNvSpPr txBox="1"/>
          <p:nvPr/>
        </p:nvSpPr>
        <p:spPr>
          <a:xfrm>
            <a:off x="1558925" y="153988"/>
            <a:ext cx="5970588" cy="523875"/>
          </a:xfrm>
          <a:prstGeom prst="rect">
            <a:avLst/>
          </a:prstGeom>
          <a:noFill/>
        </p:spPr>
        <p:txBody>
          <a:bodyPr>
            <a:spAutoFit/>
          </a:bodyPr>
          <a:lstStyle/>
          <a:p>
            <a:pPr algn="ctr" eaLnBrk="1" hangingPunct="1">
              <a:defRPr/>
            </a:pPr>
            <a:r>
              <a:rPr lang="en-US" sz="2800" u="sng" dirty="0">
                <a:solidFill>
                  <a:schemeClr val="accent6">
                    <a:lumMod val="75000"/>
                  </a:schemeClr>
                </a:solidFill>
              </a:rPr>
              <a:t>Updates: Case Example - Diagram</a:t>
            </a:r>
          </a:p>
        </p:txBody>
      </p:sp>
      <p:pic>
        <p:nvPicPr>
          <p:cNvPr id="45060" name="Picture 5"/>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52413" y="676275"/>
            <a:ext cx="4110037" cy="54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PPTShape_0"/>
          <p:cNvSpPr txBox="1">
            <a:spLocks noChangeArrowheads="1"/>
          </p:cNvSpPr>
          <p:nvPr/>
        </p:nvSpPr>
        <p:spPr bwMode="auto">
          <a:xfrm>
            <a:off x="4903788" y="2874963"/>
            <a:ext cx="379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No update is required for this page.</a:t>
            </a:r>
          </a:p>
        </p:txBody>
      </p:sp>
      <p:sp>
        <p:nvSpPr>
          <p:cNvPr id="8" name="TextBox 7"/>
          <p:cNvSpPr txBox="1"/>
          <p:nvPr/>
        </p:nvSpPr>
        <p:spPr>
          <a:xfrm rot="19654946">
            <a:off x="85725" y="469900"/>
            <a:ext cx="1089025" cy="3698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dirty="0"/>
              <a:t>Original</a:t>
            </a:r>
          </a:p>
        </p:txBody>
      </p:sp>
      <p:sp>
        <p:nvSpPr>
          <p:cNvPr id="2" name="TextBox 1"/>
          <p:cNvSpPr txBox="1"/>
          <p:nvPr/>
        </p:nvSpPr>
        <p:spPr>
          <a:xfrm>
            <a:off x="3698875" y="5561013"/>
            <a:ext cx="517525" cy="247650"/>
          </a:xfrm>
          <a:prstGeom prst="rect">
            <a:avLst/>
          </a:prstGeom>
          <a:solidFill>
            <a:schemeClr val="bg1">
              <a:lumMod val="95000"/>
            </a:schemeClr>
          </a:solidFill>
          <a:ln>
            <a:solidFill>
              <a:schemeClr val="tx1"/>
            </a:solidFill>
          </a:ln>
        </p:spPr>
        <p:txBody>
          <a:bodyPr>
            <a:spAutoFit/>
          </a:bodyPr>
          <a:lstStyle/>
          <a:p>
            <a:pPr eaLnBrk="1" hangingPunct="1">
              <a:defRPr/>
            </a:pPr>
            <a:r>
              <a:rPr lang="en-US" sz="500" dirty="0"/>
              <a:t>Vehicle #1/</a:t>
            </a:r>
          </a:p>
          <a:p>
            <a:pPr eaLnBrk="1" hangingPunct="1">
              <a:defRPr/>
            </a:pPr>
            <a:r>
              <a:rPr lang="en-US" sz="500" dirty="0"/>
              <a:t>Person #2</a:t>
            </a:r>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bwMode="auto">
          <a:xfrm>
            <a:off x="690245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95B718E-05CD-4EDC-B7FB-C792EEEC83DA}" type="slidenum">
              <a:rPr lang="en-US" altLang="en-US" sz="1200">
                <a:solidFill>
                  <a:srgbClr val="898989"/>
                </a:solidFill>
              </a:rPr>
              <a:pPr>
                <a:spcBef>
                  <a:spcPct val="0"/>
                </a:spcBef>
                <a:buFontTx/>
                <a:buNone/>
              </a:pPr>
              <a:t>43</a:t>
            </a:fld>
            <a:endParaRPr lang="en-US" altLang="en-US" sz="1200">
              <a:solidFill>
                <a:srgbClr val="898989"/>
              </a:solidFill>
            </a:endParaRPr>
          </a:p>
        </p:txBody>
      </p:sp>
      <p:sp>
        <p:nvSpPr>
          <p:cNvPr id="45059" name="TextBox 4"/>
          <p:cNvSpPr txBox="1">
            <a:spLocks noChangeArrowheads="1"/>
          </p:cNvSpPr>
          <p:nvPr/>
        </p:nvSpPr>
        <p:spPr bwMode="auto">
          <a:xfrm>
            <a:off x="952500" y="2359025"/>
            <a:ext cx="7239000" cy="144621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4400" dirty="0" smtClean="0">
                <a:latin typeface="Arial" charset="0"/>
              </a:rPr>
              <a:t>Common Crash Reporting Errors</a:t>
            </a: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247774B-A10F-45D8-8201-4D25BCFC076A}" type="slidenum">
              <a:rPr lang="en-US" altLang="en-US" sz="1200">
                <a:solidFill>
                  <a:srgbClr val="898989"/>
                </a:solidFill>
              </a:rPr>
              <a:pPr>
                <a:spcBef>
                  <a:spcPct val="0"/>
                </a:spcBef>
                <a:buFontTx/>
                <a:buNone/>
              </a:pPr>
              <a:t>44</a:t>
            </a:fld>
            <a:endParaRPr lang="en-US" altLang="en-US" sz="1200">
              <a:solidFill>
                <a:srgbClr val="898989"/>
              </a:solidFill>
            </a:endParaRPr>
          </a:p>
        </p:txBody>
      </p:sp>
      <p:sp>
        <p:nvSpPr>
          <p:cNvPr id="5" name="Rectangle 4"/>
          <p:cNvSpPr/>
          <p:nvPr/>
        </p:nvSpPr>
        <p:spPr>
          <a:xfrm>
            <a:off x="476250" y="614363"/>
            <a:ext cx="7772400" cy="461962"/>
          </a:xfrm>
          <a:prstGeom prst="rect">
            <a:avLst/>
          </a:prstGeom>
        </p:spPr>
        <p:txBody>
          <a:bodyPr>
            <a:spAutoFit/>
          </a:bodyPr>
          <a:lstStyle/>
          <a:p>
            <a:pPr algn="r" eaLnBrk="1" hangingPunct="1">
              <a:defRPr/>
            </a:pPr>
            <a:r>
              <a:rPr lang="en-US" sz="2400" dirty="0">
                <a:solidFill>
                  <a:schemeClr val="accent6">
                    <a:lumMod val="75000"/>
                  </a:schemeClr>
                </a:solidFill>
              </a:rPr>
              <a:t>When completing a crash report:</a:t>
            </a:r>
          </a:p>
        </p:txBody>
      </p:sp>
      <p:sp>
        <p:nvSpPr>
          <p:cNvPr id="6" name="TextBox 5"/>
          <p:cNvSpPr txBox="1"/>
          <p:nvPr/>
        </p:nvSpPr>
        <p:spPr>
          <a:xfrm>
            <a:off x="3355975" y="1747838"/>
            <a:ext cx="4987925" cy="3998912"/>
          </a:xfrm>
          <a:prstGeom prst="rect">
            <a:avLst/>
          </a:prstGeom>
          <a:noFill/>
        </p:spPr>
        <p:txBody>
          <a:bodyPr>
            <a:spAutoFit/>
          </a:bodyPr>
          <a:lstStyle/>
          <a:p>
            <a:pPr marL="285750" indent="-285750" eaLnBrk="1" hangingPunct="1">
              <a:lnSpc>
                <a:spcPct val="118000"/>
              </a:lnSpc>
              <a:buFont typeface="Arial" pitchFamily="34" charset="0"/>
              <a:buChar char="•"/>
              <a:defRPr/>
            </a:pPr>
            <a:r>
              <a:rPr lang="en-US" dirty="0"/>
              <a:t>If the crash is not a </a:t>
            </a:r>
            <a:r>
              <a:rPr lang="en-US" b="1" dirty="0"/>
              <a:t>‘Hit and Run,’ </a:t>
            </a:r>
            <a:r>
              <a:rPr lang="en-US" dirty="0"/>
              <a:t>the vehicle owner information is required. </a:t>
            </a:r>
            <a:r>
              <a:rPr lang="en-US" b="1" dirty="0"/>
              <a:t>‘Same as Driver’ </a:t>
            </a:r>
            <a:r>
              <a:rPr lang="en-US" dirty="0"/>
              <a:t>is not acceptable.</a:t>
            </a:r>
          </a:p>
          <a:p>
            <a:pPr eaLnBrk="1" hangingPunct="1">
              <a:lnSpc>
                <a:spcPct val="118000"/>
              </a:lnSpc>
              <a:defRPr/>
            </a:pPr>
            <a:endParaRPr lang="en-US" dirty="0"/>
          </a:p>
          <a:p>
            <a:pPr eaLnBrk="1" hangingPunct="1">
              <a:lnSpc>
                <a:spcPct val="118000"/>
              </a:lnSpc>
              <a:defRPr/>
            </a:pPr>
            <a:endParaRPr lang="en-US" dirty="0"/>
          </a:p>
          <a:p>
            <a:pPr marL="285750" indent="-285750" eaLnBrk="1" hangingPunct="1">
              <a:lnSpc>
                <a:spcPct val="118000"/>
              </a:lnSpc>
              <a:buFont typeface="Arial" pitchFamily="34" charset="0"/>
              <a:buChar char="•"/>
              <a:defRPr/>
            </a:pPr>
            <a:r>
              <a:rPr lang="en-US" dirty="0"/>
              <a:t>A </a:t>
            </a:r>
            <a:r>
              <a:rPr lang="en-US" b="1" dirty="0"/>
              <a:t>‘Legally Parked Motor Vehicle’ </a:t>
            </a:r>
            <a:r>
              <a:rPr lang="en-US" dirty="0"/>
              <a:t>cannot have a driver.</a:t>
            </a:r>
          </a:p>
          <a:p>
            <a:pPr eaLnBrk="1" hangingPunct="1">
              <a:lnSpc>
                <a:spcPct val="118000"/>
              </a:lnSpc>
              <a:defRPr/>
            </a:pPr>
            <a:endParaRPr lang="en-US" dirty="0"/>
          </a:p>
          <a:p>
            <a:pPr eaLnBrk="1" hangingPunct="1">
              <a:lnSpc>
                <a:spcPct val="118000"/>
              </a:lnSpc>
              <a:defRPr/>
            </a:pPr>
            <a:endParaRPr lang="en-US" dirty="0"/>
          </a:p>
          <a:p>
            <a:pPr marL="285750" indent="-285750" eaLnBrk="1" hangingPunct="1">
              <a:lnSpc>
                <a:spcPct val="118000"/>
              </a:lnSpc>
              <a:buFont typeface="Arial" pitchFamily="34" charset="0"/>
              <a:buChar char="•"/>
              <a:defRPr/>
            </a:pPr>
            <a:r>
              <a:rPr lang="en-US" dirty="0"/>
              <a:t>When entering a person’s name, both their </a:t>
            </a:r>
            <a:r>
              <a:rPr lang="en-US" b="1" dirty="0"/>
              <a:t>first and last names </a:t>
            </a:r>
            <a:r>
              <a:rPr lang="en-US" dirty="0"/>
              <a:t>must be recorded.</a:t>
            </a:r>
          </a:p>
          <a:p>
            <a:pPr eaLnBrk="1" hangingPunct="1">
              <a:lnSpc>
                <a:spcPct val="112000"/>
              </a:lnSpc>
              <a:defRPr/>
            </a:pPr>
            <a:endParaRPr lang="en-US" dirty="0"/>
          </a:p>
        </p:txBody>
      </p:sp>
      <p:pic>
        <p:nvPicPr>
          <p:cNvPr id="471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838" y="422275"/>
            <a:ext cx="1874837"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6088151-56C7-4892-B264-23F5CAD4CB94}" type="slidenum">
              <a:rPr lang="en-US" altLang="en-US" sz="1200">
                <a:solidFill>
                  <a:srgbClr val="898989"/>
                </a:solidFill>
              </a:rPr>
              <a:pPr>
                <a:spcBef>
                  <a:spcPct val="0"/>
                </a:spcBef>
                <a:buFontTx/>
                <a:buNone/>
              </a:pPr>
              <a:t>45</a:t>
            </a:fld>
            <a:endParaRPr lang="en-US" altLang="en-US" sz="1200">
              <a:solidFill>
                <a:srgbClr val="898989"/>
              </a:solidFill>
            </a:endParaRPr>
          </a:p>
        </p:txBody>
      </p:sp>
      <p:sp>
        <p:nvSpPr>
          <p:cNvPr id="5" name="Rectangle 4"/>
          <p:cNvSpPr/>
          <p:nvPr/>
        </p:nvSpPr>
        <p:spPr>
          <a:xfrm>
            <a:off x="685800" y="838200"/>
            <a:ext cx="7772400" cy="461963"/>
          </a:xfrm>
          <a:prstGeom prst="rect">
            <a:avLst/>
          </a:prstGeom>
        </p:spPr>
        <p:txBody>
          <a:bodyPr>
            <a:spAutoFit/>
          </a:bodyPr>
          <a:lstStyle/>
          <a:p>
            <a:pPr eaLnBrk="1" hangingPunct="1">
              <a:defRPr/>
            </a:pPr>
            <a:r>
              <a:rPr lang="en-US" sz="2400" dirty="0">
                <a:solidFill>
                  <a:schemeClr val="accent6">
                    <a:lumMod val="75000"/>
                  </a:schemeClr>
                </a:solidFill>
              </a:rPr>
              <a:t>When completing a crash report:</a:t>
            </a:r>
          </a:p>
        </p:txBody>
      </p:sp>
      <p:sp>
        <p:nvSpPr>
          <p:cNvPr id="6" name="TextBox 5"/>
          <p:cNvSpPr txBox="1"/>
          <p:nvPr/>
        </p:nvSpPr>
        <p:spPr>
          <a:xfrm>
            <a:off x="657225" y="1663700"/>
            <a:ext cx="7829550" cy="2032000"/>
          </a:xfrm>
          <a:prstGeom prst="rect">
            <a:avLst/>
          </a:prstGeom>
          <a:noFill/>
        </p:spPr>
        <p:txBody>
          <a:bodyPr>
            <a:spAutoFit/>
          </a:bodyPr>
          <a:lstStyle/>
          <a:p>
            <a:pPr lvl="1" eaLnBrk="1" hangingPunct="1">
              <a:defRPr/>
            </a:pPr>
            <a:endParaRPr lang="en-US" dirty="0"/>
          </a:p>
          <a:p>
            <a:pPr marL="285750" indent="-285750" eaLnBrk="1" hangingPunct="1">
              <a:buFont typeface="Arial" pitchFamily="34" charset="0"/>
              <a:buChar char="•"/>
              <a:defRPr/>
            </a:pPr>
            <a:r>
              <a:rPr lang="en-US" dirty="0"/>
              <a:t>When entering data for a </a:t>
            </a:r>
            <a:r>
              <a:rPr lang="en-US" b="1" dirty="0"/>
              <a:t>Non-Motorist</a:t>
            </a:r>
            <a:r>
              <a:rPr lang="en-US" dirty="0"/>
              <a:t>, the following fields are required:</a:t>
            </a:r>
          </a:p>
          <a:p>
            <a:pPr eaLnBrk="1" hangingPunct="1">
              <a:defRPr/>
            </a:pPr>
            <a:endParaRPr lang="en-US" dirty="0"/>
          </a:p>
          <a:p>
            <a:pPr marL="1200150" lvl="2" indent="-285750" eaLnBrk="1" hangingPunct="1">
              <a:buFont typeface="Arial" pitchFamily="34" charset="0"/>
              <a:buChar char="•"/>
              <a:defRPr/>
            </a:pPr>
            <a:r>
              <a:rPr lang="en-US" dirty="0"/>
              <a:t>Non-Motorist Location at Time of Crash</a:t>
            </a:r>
          </a:p>
          <a:p>
            <a:pPr lvl="1" eaLnBrk="1" hangingPunct="1">
              <a:defRPr/>
            </a:pPr>
            <a:endParaRPr lang="en-US" dirty="0"/>
          </a:p>
          <a:p>
            <a:pPr marL="1200150" lvl="2" indent="-285750" eaLnBrk="1" hangingPunct="1">
              <a:buFont typeface="Arial" pitchFamily="34" charset="0"/>
              <a:buChar char="•"/>
              <a:defRPr/>
            </a:pPr>
            <a:r>
              <a:rPr lang="en-US" dirty="0"/>
              <a:t>Action Prior to Crash</a:t>
            </a:r>
          </a:p>
          <a:p>
            <a:pPr marL="742950" lvl="1" indent="-285750" eaLnBrk="1" hangingPunct="1">
              <a:buFont typeface="Arial" pitchFamily="34" charset="0"/>
              <a:buChar char="•"/>
              <a:defRPr/>
            </a:pPr>
            <a:endParaRPr lang="en-US" dirty="0"/>
          </a:p>
        </p:txBody>
      </p:sp>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688" y="4010025"/>
            <a:ext cx="6057900"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09688" y="4976813"/>
            <a:ext cx="3262312" cy="595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54A0EF3-1B42-4F51-BF15-49E64F4A0308}" type="slidenum">
              <a:rPr lang="en-US" altLang="en-US" sz="1200">
                <a:solidFill>
                  <a:srgbClr val="898989"/>
                </a:solidFill>
              </a:rPr>
              <a:pPr>
                <a:spcBef>
                  <a:spcPct val="0"/>
                </a:spcBef>
                <a:buFontTx/>
                <a:buNone/>
              </a:pPr>
              <a:t>46</a:t>
            </a:fld>
            <a:endParaRPr lang="en-US" altLang="en-US" sz="1200">
              <a:solidFill>
                <a:srgbClr val="898989"/>
              </a:solidFill>
            </a:endParaRPr>
          </a:p>
        </p:txBody>
      </p:sp>
      <p:sp>
        <p:nvSpPr>
          <p:cNvPr id="5" name="Rectangle 4"/>
          <p:cNvSpPr/>
          <p:nvPr/>
        </p:nvSpPr>
        <p:spPr>
          <a:xfrm>
            <a:off x="685800" y="914400"/>
            <a:ext cx="7772400" cy="461963"/>
          </a:xfrm>
          <a:prstGeom prst="rect">
            <a:avLst/>
          </a:prstGeom>
        </p:spPr>
        <p:txBody>
          <a:bodyPr>
            <a:spAutoFit/>
          </a:bodyPr>
          <a:lstStyle/>
          <a:p>
            <a:pPr eaLnBrk="1" hangingPunct="1">
              <a:defRPr/>
            </a:pPr>
            <a:r>
              <a:rPr lang="en-US" sz="2400" dirty="0">
                <a:solidFill>
                  <a:schemeClr val="accent6">
                    <a:lumMod val="75000"/>
                  </a:schemeClr>
                </a:solidFill>
              </a:rPr>
              <a:t>Common mailed crash report errors:</a:t>
            </a:r>
          </a:p>
        </p:txBody>
      </p:sp>
      <p:sp>
        <p:nvSpPr>
          <p:cNvPr id="6" name="TextBox 5"/>
          <p:cNvSpPr txBox="1"/>
          <p:nvPr/>
        </p:nvSpPr>
        <p:spPr>
          <a:xfrm>
            <a:off x="1143000" y="1752600"/>
            <a:ext cx="4973638" cy="2862263"/>
          </a:xfrm>
          <a:prstGeom prst="rect">
            <a:avLst/>
          </a:prstGeom>
          <a:noFill/>
        </p:spPr>
        <p:txBody>
          <a:bodyPr>
            <a:spAutoFit/>
          </a:bodyPr>
          <a:lstStyle/>
          <a:p>
            <a:pPr marL="285750" indent="-285750" eaLnBrk="1" hangingPunct="1">
              <a:buFont typeface="Arial" pitchFamily="34" charset="0"/>
              <a:buChar char="•"/>
              <a:defRPr/>
            </a:pPr>
            <a:r>
              <a:rPr lang="en-US" dirty="0"/>
              <a:t>Duplicate crash numbers</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No HSMV number</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Illegible reports</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Driver information added for a parked car</a:t>
            </a:r>
          </a:p>
        </p:txBody>
      </p:sp>
      <p:pic>
        <p:nvPicPr>
          <p:cNvPr id="491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801688"/>
            <a:ext cx="2030413"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bwMode="auto">
          <a:xfrm>
            <a:off x="686752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391490F-0613-4748-A1D8-5BB645FA142E}" type="slidenum">
              <a:rPr lang="en-US" altLang="en-US" sz="1200">
                <a:solidFill>
                  <a:srgbClr val="898989"/>
                </a:solidFill>
              </a:rPr>
              <a:pPr>
                <a:spcBef>
                  <a:spcPct val="0"/>
                </a:spcBef>
                <a:buFontTx/>
                <a:buNone/>
              </a:pPr>
              <a:t>47</a:t>
            </a:fld>
            <a:endParaRPr lang="en-US" altLang="en-US" sz="1200">
              <a:solidFill>
                <a:srgbClr val="898989"/>
              </a:solidFill>
            </a:endParaRPr>
          </a:p>
        </p:txBody>
      </p:sp>
      <p:sp>
        <p:nvSpPr>
          <p:cNvPr id="7" name="Title 1"/>
          <p:cNvSpPr>
            <a:spLocks noGrp="1"/>
          </p:cNvSpPr>
          <p:nvPr>
            <p:ph type="title"/>
          </p:nvPr>
        </p:nvSpPr>
        <p:spPr>
          <a:xfrm>
            <a:off x="457200" y="1460500"/>
            <a:ext cx="8229600" cy="3254375"/>
          </a:xfrm>
          <a:ln>
            <a:solidFill>
              <a:schemeClr val="accent6">
                <a:lumMod val="75000"/>
              </a:schemeClr>
            </a:solidFill>
          </a:ln>
        </p:spPr>
        <p:txBody>
          <a:bodyPr/>
          <a:lstStyle/>
          <a:p>
            <a:pPr eaLnBrk="1" hangingPunct="1">
              <a:lnSpc>
                <a:spcPct val="150000"/>
              </a:lnSpc>
              <a:defRPr/>
            </a:pPr>
            <a:r>
              <a:rPr lang="en-US" dirty="0" smtClean="0">
                <a:latin typeface="Arial" pitchFamily="34" charset="0"/>
                <a:cs typeface="Arial" pitchFamily="34" charset="0"/>
              </a:rPr>
              <a:t>Commercial Motor Vehicle Crash Record Reporting</a:t>
            </a:r>
            <a:endParaRPr lang="en-US" dirty="0" smtClean="0">
              <a:solidFill>
                <a:schemeClr val="accent6">
                  <a:lumMod val="75000"/>
                </a:schemeClr>
              </a:solidFill>
              <a:latin typeface="Arial" pitchFamily="34" charset="0"/>
              <a:cs typeface="Arial" pitchFamily="34" charset="0"/>
            </a:endParaRP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bwMode="auto">
          <a:xfrm>
            <a:off x="68453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7487CCE-709C-45FD-954A-B83D51E6A159}" type="slidenum">
              <a:rPr lang="en-US" altLang="en-US" sz="1200">
                <a:solidFill>
                  <a:srgbClr val="898989"/>
                </a:solidFill>
              </a:rPr>
              <a:pPr>
                <a:spcBef>
                  <a:spcPct val="0"/>
                </a:spcBef>
                <a:buFontTx/>
                <a:buNone/>
              </a:pPr>
              <a:t>48</a:t>
            </a:fld>
            <a:endParaRPr lang="en-US" altLang="en-US" sz="1200">
              <a:solidFill>
                <a:srgbClr val="898989"/>
              </a:solidFill>
            </a:endParaRPr>
          </a:p>
        </p:txBody>
      </p:sp>
      <p:sp>
        <p:nvSpPr>
          <p:cNvPr id="3076" name="Title 1"/>
          <p:cNvSpPr>
            <a:spLocks noGrp="1"/>
          </p:cNvSpPr>
          <p:nvPr>
            <p:ph type="title"/>
          </p:nvPr>
        </p:nvSpPr>
        <p:spPr>
          <a:xfrm>
            <a:off x="457200" y="1460500"/>
            <a:ext cx="8229600" cy="3254375"/>
          </a:xfrm>
          <a:ln>
            <a:solidFill>
              <a:schemeClr val="accent6">
                <a:lumMod val="75000"/>
              </a:schemeClr>
            </a:solidFill>
          </a:ln>
        </p:spPr>
        <p:txBody>
          <a:bodyPr/>
          <a:lstStyle/>
          <a:p>
            <a:pPr eaLnBrk="1" hangingPunct="1">
              <a:defRPr/>
            </a:pPr>
            <a:r>
              <a:rPr lang="en-US" dirty="0" smtClean="0">
                <a:latin typeface="Arial" pitchFamily="34" charset="0"/>
                <a:cs typeface="Arial" pitchFamily="34" charset="0"/>
              </a:rPr>
              <a:t>Truck and Bus Crashes Reportable to the Federal Motor Carrier Safety Administration </a:t>
            </a:r>
            <a:r>
              <a:rPr lang="en-US" dirty="0" smtClean="0">
                <a:solidFill>
                  <a:schemeClr val="accent6">
                    <a:lumMod val="75000"/>
                  </a:schemeClr>
                </a:solidFill>
                <a:latin typeface="Arial" pitchFamily="34" charset="0"/>
                <a:cs typeface="Arial" pitchFamily="34" charset="0"/>
              </a:rPr>
              <a:t>(FMCSA)</a:t>
            </a: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2"/>
          </p:nvPr>
        </p:nvSpPr>
        <p:spPr bwMode="auto">
          <a:xfrm>
            <a:off x="684847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7362A3A-925D-4B53-92FA-5A60F4ACDF66}" type="slidenum">
              <a:rPr lang="en-US" altLang="en-US" sz="1200">
                <a:solidFill>
                  <a:srgbClr val="898989"/>
                </a:solidFill>
              </a:rPr>
              <a:pPr>
                <a:spcBef>
                  <a:spcPct val="0"/>
                </a:spcBef>
                <a:buFontTx/>
                <a:buNone/>
              </a:pPr>
              <a:t>49</a:t>
            </a:fld>
            <a:endParaRPr lang="en-US" altLang="en-US" sz="1200">
              <a:solidFill>
                <a:srgbClr val="898989"/>
              </a:solidFill>
            </a:endParaRPr>
          </a:p>
        </p:txBody>
      </p:sp>
      <p:sp>
        <p:nvSpPr>
          <p:cNvPr id="52227" name="Rectangle 4"/>
          <p:cNvSpPr>
            <a:spLocks noChangeArrowheads="1"/>
          </p:cNvSpPr>
          <p:nvPr/>
        </p:nvSpPr>
        <p:spPr bwMode="auto">
          <a:xfrm>
            <a:off x="590550" y="1271588"/>
            <a:ext cx="82708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pPr>
            <a:r>
              <a:rPr lang="en-US" altLang="en-US" sz="2800">
                <a:latin typeface="Arial" charset="0"/>
              </a:rPr>
              <a:t>FMCSA and Florida have a goal to reduce the number and severity of crashes involving trucks, buses and all motor vehicles with hazardous materials in both interstate and intrastate commerce.</a:t>
            </a:r>
          </a:p>
        </p:txBody>
      </p:sp>
      <p:pic>
        <p:nvPicPr>
          <p:cNvPr id="52228" name="Picture 4"/>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406650" y="3667125"/>
            <a:ext cx="398938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8B06961-A582-4D11-B021-141BF18A3B3A}" type="slidenum">
              <a:rPr lang="en-US" altLang="en-US" sz="1200">
                <a:solidFill>
                  <a:srgbClr val="898989"/>
                </a:solidFill>
              </a:rPr>
              <a:pPr>
                <a:spcBef>
                  <a:spcPct val="0"/>
                </a:spcBef>
                <a:buFontTx/>
                <a:buNone/>
              </a:pPr>
              <a:t>5</a:t>
            </a:fld>
            <a:endParaRPr lang="en-US" altLang="en-US" sz="1200">
              <a:solidFill>
                <a:srgbClr val="898989"/>
              </a:solidFill>
            </a:endParaRPr>
          </a:p>
        </p:txBody>
      </p:sp>
      <p:pic>
        <p:nvPicPr>
          <p:cNvPr id="71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9202738"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8629650" y="6443663"/>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5</a:t>
            </a: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2"/>
          </p:nvPr>
        </p:nvSpPr>
        <p:spPr bwMode="auto">
          <a:xfrm>
            <a:off x="68214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8B2851A-399B-43AE-8F3F-B01C77388A33}" type="slidenum">
              <a:rPr lang="en-US" altLang="en-US" sz="1200">
                <a:solidFill>
                  <a:srgbClr val="898989"/>
                </a:solidFill>
              </a:rPr>
              <a:pPr>
                <a:spcBef>
                  <a:spcPct val="0"/>
                </a:spcBef>
                <a:buFontTx/>
                <a:buNone/>
              </a:pPr>
              <a:t>50</a:t>
            </a:fld>
            <a:endParaRPr lang="en-US" altLang="en-US" sz="1200">
              <a:solidFill>
                <a:srgbClr val="898989"/>
              </a:solidFill>
            </a:endParaRPr>
          </a:p>
        </p:txBody>
      </p:sp>
      <p:sp>
        <p:nvSpPr>
          <p:cNvPr id="6" name="Rectangle 5"/>
          <p:cNvSpPr/>
          <p:nvPr/>
        </p:nvSpPr>
        <p:spPr>
          <a:xfrm>
            <a:off x="501650" y="2547938"/>
            <a:ext cx="7924800" cy="1760537"/>
          </a:xfrm>
          <a:prstGeom prst="rect">
            <a:avLst/>
          </a:prstGeom>
        </p:spPr>
        <p:txBody>
          <a:bodyPr>
            <a:spAutoFit/>
          </a:bodyPr>
          <a:lstStyle/>
          <a:p>
            <a:pPr marL="285750" indent="-285750" eaLnBrk="1" hangingPunct="1">
              <a:buFont typeface="Arial" pitchFamily="34" charset="0"/>
              <a:buChar char="•"/>
              <a:defRPr/>
            </a:pPr>
            <a:r>
              <a:rPr lang="en-US" sz="2000" dirty="0"/>
              <a:t>Regulates motor carriers’ authority to operate through:</a:t>
            </a:r>
          </a:p>
          <a:p>
            <a:pPr eaLnBrk="1" hangingPunct="1">
              <a:defRPr/>
            </a:pPr>
            <a:endParaRPr lang="en-US" sz="2000" dirty="0"/>
          </a:p>
          <a:p>
            <a:pPr marL="1200150" lvl="2" indent="-285750" eaLnBrk="1" hangingPunct="1">
              <a:lnSpc>
                <a:spcPct val="114000"/>
              </a:lnSpc>
              <a:buFont typeface="Arial" pitchFamily="34" charset="0"/>
              <a:buChar char="•"/>
              <a:defRPr/>
            </a:pPr>
            <a:r>
              <a:rPr lang="en-US" sz="2000" dirty="0"/>
              <a:t>Roadside inspections</a:t>
            </a:r>
          </a:p>
          <a:p>
            <a:pPr marL="1200150" lvl="2" indent="-285750" eaLnBrk="1" hangingPunct="1">
              <a:lnSpc>
                <a:spcPct val="114000"/>
              </a:lnSpc>
              <a:buFont typeface="Arial" pitchFamily="34" charset="0"/>
              <a:buChar char="•"/>
              <a:defRPr/>
            </a:pPr>
            <a:r>
              <a:rPr lang="en-US" sz="2000" dirty="0"/>
              <a:t>Motor carrier compliance reviews</a:t>
            </a:r>
          </a:p>
          <a:p>
            <a:pPr marL="1200150" lvl="2" indent="-285750" eaLnBrk="1" hangingPunct="1">
              <a:lnSpc>
                <a:spcPct val="114000"/>
              </a:lnSpc>
              <a:buFont typeface="Arial" pitchFamily="34" charset="0"/>
              <a:buChar char="•"/>
              <a:defRPr/>
            </a:pPr>
            <a:r>
              <a:rPr lang="en-US" sz="2000" dirty="0"/>
              <a:t>Commercial driver licensing programs</a:t>
            </a:r>
          </a:p>
        </p:txBody>
      </p:sp>
      <p:sp>
        <p:nvSpPr>
          <p:cNvPr id="53252" name="TextBox 6"/>
          <p:cNvSpPr txBox="1">
            <a:spLocks noChangeArrowheads="1"/>
          </p:cNvSpPr>
          <p:nvPr/>
        </p:nvSpPr>
        <p:spPr bwMode="auto">
          <a:xfrm>
            <a:off x="533400" y="4870450"/>
            <a:ext cx="746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2000">
                <a:latin typeface="Arial" charset="0"/>
              </a:rPr>
              <a:t>Collects and studies crash data involving trucks and buses.</a:t>
            </a:r>
          </a:p>
        </p:txBody>
      </p:sp>
      <p:pic>
        <p:nvPicPr>
          <p:cNvPr id="5325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650" y="414338"/>
            <a:ext cx="36385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bwMode="auto">
          <a:xfrm>
            <a:off x="687387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2166C90-28DA-44FB-82C3-179AB1F7A380}" type="slidenum">
              <a:rPr lang="en-US" altLang="en-US" sz="1200">
                <a:solidFill>
                  <a:srgbClr val="898989"/>
                </a:solidFill>
              </a:rPr>
              <a:pPr>
                <a:spcBef>
                  <a:spcPct val="0"/>
                </a:spcBef>
                <a:buFontTx/>
                <a:buNone/>
              </a:pPr>
              <a:t>51</a:t>
            </a:fld>
            <a:endParaRPr lang="en-US" altLang="en-US" sz="1200">
              <a:solidFill>
                <a:srgbClr val="898989"/>
              </a:solidFill>
            </a:endParaRPr>
          </a:p>
        </p:txBody>
      </p:sp>
      <p:sp>
        <p:nvSpPr>
          <p:cNvPr id="5" name="Subtitle 2"/>
          <p:cNvSpPr txBox="1">
            <a:spLocks/>
          </p:cNvSpPr>
          <p:nvPr/>
        </p:nvSpPr>
        <p:spPr bwMode="auto">
          <a:xfrm>
            <a:off x="685800" y="581025"/>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sz="2400" u="sng" dirty="0" smtClean="0">
                <a:solidFill>
                  <a:schemeClr val="accent6">
                    <a:lumMod val="75000"/>
                  </a:schemeClr>
                </a:solidFill>
              </a:rPr>
              <a:t>FMCSA’s Commercial </a:t>
            </a:r>
            <a:r>
              <a:rPr lang="en-US" sz="2400" u="sng" dirty="0">
                <a:solidFill>
                  <a:schemeClr val="accent6">
                    <a:lumMod val="75000"/>
                  </a:schemeClr>
                </a:solidFill>
              </a:rPr>
              <a:t>M</a:t>
            </a:r>
            <a:r>
              <a:rPr lang="en-US" sz="2400" u="sng" dirty="0" smtClean="0">
                <a:solidFill>
                  <a:schemeClr val="accent6">
                    <a:lumMod val="75000"/>
                  </a:schemeClr>
                </a:solidFill>
              </a:rPr>
              <a:t>otor Vehicle</a:t>
            </a:r>
            <a:r>
              <a:rPr lang="en-US" sz="2400" u="sng" dirty="0">
                <a:solidFill>
                  <a:schemeClr val="accent6">
                    <a:lumMod val="75000"/>
                  </a:schemeClr>
                </a:solidFill>
              </a:rPr>
              <a:t> </a:t>
            </a:r>
            <a:r>
              <a:rPr lang="en-US" sz="2400" u="sng" dirty="0" smtClean="0">
                <a:solidFill>
                  <a:schemeClr val="accent6">
                    <a:lumMod val="75000"/>
                  </a:schemeClr>
                </a:solidFill>
              </a:rPr>
              <a:t>Definition</a:t>
            </a:r>
            <a:endParaRPr lang="en-US" sz="2400" u="sng" dirty="0">
              <a:solidFill>
                <a:schemeClr val="accent6">
                  <a:lumMod val="75000"/>
                </a:schemeClr>
              </a:solidFill>
            </a:endParaRPr>
          </a:p>
        </p:txBody>
      </p:sp>
      <p:sp>
        <p:nvSpPr>
          <p:cNvPr id="54276" name="TextBox 5"/>
          <p:cNvSpPr txBox="1">
            <a:spLocks noChangeArrowheads="1"/>
          </p:cNvSpPr>
          <p:nvPr/>
        </p:nvSpPr>
        <p:spPr bwMode="auto">
          <a:xfrm>
            <a:off x="533400" y="1144588"/>
            <a:ext cx="782955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4000"/>
              </a:lnSpc>
              <a:spcBef>
                <a:spcPct val="0"/>
              </a:spcBef>
              <a:buFontTx/>
              <a:buNone/>
            </a:pPr>
            <a:r>
              <a:rPr lang="en-US" altLang="en-US" sz="1800">
                <a:latin typeface="Arial" charset="0"/>
              </a:rPr>
              <a:t>A </a:t>
            </a:r>
            <a:r>
              <a:rPr lang="en-US" altLang="en-US" sz="1800" b="1">
                <a:latin typeface="Arial" charset="0"/>
              </a:rPr>
              <a:t>commercial motor vehicle </a:t>
            </a:r>
            <a:r>
              <a:rPr lang="en-US" altLang="en-US" sz="1800">
                <a:latin typeface="Arial" charset="0"/>
              </a:rPr>
              <a:t>is any self-propelled or towed vehicle used on the public highways in commerce to transport passengers or cargo if such vehicle:</a:t>
            </a:r>
          </a:p>
          <a:p>
            <a:pPr eaLnBrk="1" hangingPunct="1">
              <a:lnSpc>
                <a:spcPct val="114000"/>
              </a:lnSpc>
              <a:spcBef>
                <a:spcPct val="0"/>
              </a:spcBef>
              <a:buFontTx/>
              <a:buNone/>
            </a:pPr>
            <a:endParaRPr lang="en-US" altLang="en-US" sz="1800">
              <a:latin typeface="Arial" charset="0"/>
            </a:endParaRPr>
          </a:p>
          <a:p>
            <a:pPr lvl="1" eaLnBrk="1" hangingPunct="1">
              <a:lnSpc>
                <a:spcPct val="114000"/>
              </a:lnSpc>
              <a:spcBef>
                <a:spcPct val="0"/>
              </a:spcBef>
              <a:buFont typeface="Arial" charset="0"/>
              <a:buChar char="•"/>
            </a:pPr>
            <a:r>
              <a:rPr lang="en-US" altLang="en-US" sz="1800">
                <a:latin typeface="Arial" charset="0"/>
              </a:rPr>
              <a:t>Has a gross vehicle weight rating or gross combination weight rating or gross vehicle weight or gross combination weight of 4,536 kg (10,001 pounds) or more, whichever is greater; or</a:t>
            </a:r>
          </a:p>
          <a:p>
            <a:pPr lvl="1" eaLnBrk="1" hangingPunct="1">
              <a:lnSpc>
                <a:spcPct val="114000"/>
              </a:lnSpc>
              <a:spcBef>
                <a:spcPct val="0"/>
              </a:spcBef>
              <a:buFont typeface="Arial" charset="0"/>
              <a:buChar char="•"/>
            </a:pPr>
            <a:r>
              <a:rPr lang="en-US" altLang="en-US" sz="1800">
                <a:latin typeface="Arial" charset="0"/>
              </a:rPr>
              <a:t>Is designed or used to transport more than 8 passengers (including the driver) for compensation; or</a:t>
            </a:r>
          </a:p>
          <a:p>
            <a:pPr lvl="1" eaLnBrk="1" hangingPunct="1">
              <a:lnSpc>
                <a:spcPct val="114000"/>
              </a:lnSpc>
              <a:spcBef>
                <a:spcPct val="0"/>
              </a:spcBef>
              <a:buFont typeface="Arial" charset="0"/>
              <a:buChar char="•"/>
            </a:pPr>
            <a:r>
              <a:rPr lang="en-US" altLang="en-US" sz="1800">
                <a:latin typeface="Arial" charset="0"/>
              </a:rPr>
              <a:t>Is designed or used to transport more than 15 passengers (including the driver), and is not used to transport passengers for compensation; or</a:t>
            </a:r>
          </a:p>
          <a:p>
            <a:pPr lvl="1" eaLnBrk="1" hangingPunct="1">
              <a:lnSpc>
                <a:spcPct val="114000"/>
              </a:lnSpc>
              <a:spcBef>
                <a:spcPct val="0"/>
              </a:spcBef>
              <a:buFont typeface="Arial" charset="0"/>
              <a:buChar char="•"/>
            </a:pPr>
            <a:r>
              <a:rPr lang="en-US" altLang="en-US" sz="1800">
                <a:latin typeface="Arial" charset="0"/>
              </a:rPr>
              <a:t>Is used in the transportation of materials found by the Secretary of Transportation to be hazardous and transported in a quantity requiring placarding.</a:t>
            </a: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bwMode="auto">
          <a:xfrm>
            <a:off x="6873875" y="6364288"/>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38E35E9-207D-466F-9DA9-B600ABB6AEDB}" type="slidenum">
              <a:rPr lang="en-US" altLang="en-US" sz="1200">
                <a:solidFill>
                  <a:srgbClr val="898989"/>
                </a:solidFill>
              </a:rPr>
              <a:pPr>
                <a:spcBef>
                  <a:spcPct val="0"/>
                </a:spcBef>
                <a:buFontTx/>
                <a:buNone/>
              </a:pPr>
              <a:t>52</a:t>
            </a:fld>
            <a:endParaRPr lang="en-US" altLang="en-US" sz="1200">
              <a:solidFill>
                <a:srgbClr val="898989"/>
              </a:solidFill>
            </a:endParaRPr>
          </a:p>
        </p:txBody>
      </p:sp>
      <p:sp>
        <p:nvSpPr>
          <p:cNvPr id="6" name="TextBox 5"/>
          <p:cNvSpPr txBox="1"/>
          <p:nvPr/>
        </p:nvSpPr>
        <p:spPr>
          <a:xfrm>
            <a:off x="120650" y="396875"/>
            <a:ext cx="8886825" cy="523875"/>
          </a:xfrm>
          <a:prstGeom prst="rect">
            <a:avLst/>
          </a:prstGeom>
          <a:noFill/>
        </p:spPr>
        <p:txBody>
          <a:bodyPr>
            <a:spAutoFit/>
          </a:bodyPr>
          <a:lstStyle/>
          <a:p>
            <a:pPr algn="ctr" eaLnBrk="1" hangingPunct="1">
              <a:defRPr/>
            </a:pPr>
            <a:r>
              <a:rPr lang="en-US" sz="2800" u="sng" dirty="0">
                <a:solidFill>
                  <a:schemeClr val="accent6">
                    <a:lumMod val="75000"/>
                  </a:schemeClr>
                </a:solidFill>
              </a:rPr>
              <a:t>FYI:  Reportable Crashes to FMCSA</a:t>
            </a:r>
          </a:p>
        </p:txBody>
      </p:sp>
      <p:sp>
        <p:nvSpPr>
          <p:cNvPr id="7" name="Rectangle 6"/>
          <p:cNvSpPr/>
          <p:nvPr/>
        </p:nvSpPr>
        <p:spPr>
          <a:xfrm>
            <a:off x="3733800" y="32131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8" name="Rectangle 7"/>
          <p:cNvSpPr/>
          <p:nvPr/>
        </p:nvSpPr>
        <p:spPr>
          <a:xfrm>
            <a:off x="917575" y="32893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9" name="Rectangle 8"/>
          <p:cNvSpPr/>
          <p:nvPr/>
        </p:nvSpPr>
        <p:spPr>
          <a:xfrm>
            <a:off x="917575" y="18415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10" name="Rectangle 9"/>
          <p:cNvSpPr/>
          <p:nvPr/>
        </p:nvSpPr>
        <p:spPr>
          <a:xfrm>
            <a:off x="917575" y="46609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11" name="Rectangle 10"/>
          <p:cNvSpPr/>
          <p:nvPr/>
        </p:nvSpPr>
        <p:spPr>
          <a:xfrm>
            <a:off x="6477000" y="32893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12" name="Rectangle 11"/>
          <p:cNvSpPr/>
          <p:nvPr/>
        </p:nvSpPr>
        <p:spPr>
          <a:xfrm>
            <a:off x="6477000" y="18034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13" name="Rectangle 12"/>
          <p:cNvSpPr/>
          <p:nvPr/>
        </p:nvSpPr>
        <p:spPr>
          <a:xfrm>
            <a:off x="6477000" y="4660900"/>
            <a:ext cx="1676400" cy="914400"/>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dirty="0"/>
          </a:p>
        </p:txBody>
      </p:sp>
      <p:sp>
        <p:nvSpPr>
          <p:cNvPr id="55307" name="TextBox 13"/>
          <p:cNvSpPr txBox="1">
            <a:spLocks noChangeArrowheads="1"/>
          </p:cNvSpPr>
          <p:nvPr/>
        </p:nvSpPr>
        <p:spPr bwMode="auto">
          <a:xfrm>
            <a:off x="917575" y="1166813"/>
            <a:ext cx="167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latin typeface="Arial" charset="0"/>
              </a:rPr>
              <a:t>Vehicle</a:t>
            </a:r>
          </a:p>
        </p:txBody>
      </p:sp>
      <p:sp>
        <p:nvSpPr>
          <p:cNvPr id="55308" name="TextBox 14"/>
          <p:cNvSpPr txBox="1">
            <a:spLocks noChangeArrowheads="1"/>
          </p:cNvSpPr>
          <p:nvPr/>
        </p:nvSpPr>
        <p:spPr bwMode="auto">
          <a:xfrm>
            <a:off x="6472238" y="1166813"/>
            <a:ext cx="170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latin typeface="Arial" charset="0"/>
              </a:rPr>
              <a:t>Crash</a:t>
            </a:r>
          </a:p>
        </p:txBody>
      </p:sp>
      <p:cxnSp>
        <p:nvCxnSpPr>
          <p:cNvPr id="16" name="Straight Arrow Connector 15"/>
          <p:cNvCxnSpPr/>
          <p:nvPr/>
        </p:nvCxnSpPr>
        <p:spPr>
          <a:xfrm>
            <a:off x="2667000" y="2260600"/>
            <a:ext cx="881063" cy="8763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81300" y="4279900"/>
            <a:ext cx="804863" cy="838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743200" y="3746500"/>
            <a:ext cx="804863"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557838" y="3746500"/>
            <a:ext cx="76676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7575" y="1941513"/>
            <a:ext cx="1676400" cy="738187"/>
          </a:xfrm>
          <a:prstGeom prst="rect">
            <a:avLst/>
          </a:prstGeom>
          <a:noFill/>
        </p:spPr>
        <p:txBody>
          <a:bodyPr>
            <a:spAutoFit/>
          </a:bodyPr>
          <a:lstStyle/>
          <a:p>
            <a:pPr algn="ctr" eaLnBrk="1" hangingPunct="1">
              <a:defRPr/>
            </a:pPr>
            <a:r>
              <a:rPr lang="en-US" b="1" dirty="0">
                <a:solidFill>
                  <a:schemeClr val="accent6">
                    <a:lumMod val="75000"/>
                  </a:schemeClr>
                </a:solidFill>
              </a:rPr>
              <a:t>Weight</a:t>
            </a:r>
          </a:p>
          <a:p>
            <a:pPr algn="ctr" eaLnBrk="1" hangingPunct="1">
              <a:defRPr/>
            </a:pPr>
            <a:r>
              <a:rPr lang="en-US" sz="1200" dirty="0"/>
              <a:t>&gt;10,000 lbs.</a:t>
            </a:r>
          </a:p>
          <a:p>
            <a:pPr algn="ctr" eaLnBrk="1" hangingPunct="1">
              <a:defRPr/>
            </a:pPr>
            <a:r>
              <a:rPr lang="en-US" sz="1200" dirty="0"/>
              <a:t>GVWR or GCWR</a:t>
            </a:r>
          </a:p>
        </p:txBody>
      </p:sp>
      <p:sp>
        <p:nvSpPr>
          <p:cNvPr id="21" name="TextBox 20"/>
          <p:cNvSpPr txBox="1"/>
          <p:nvPr/>
        </p:nvSpPr>
        <p:spPr>
          <a:xfrm>
            <a:off x="841375" y="3289300"/>
            <a:ext cx="1901825" cy="862013"/>
          </a:xfrm>
          <a:prstGeom prst="rect">
            <a:avLst/>
          </a:prstGeom>
          <a:noFill/>
        </p:spPr>
        <p:txBody>
          <a:bodyPr>
            <a:spAutoFit/>
          </a:bodyPr>
          <a:lstStyle/>
          <a:p>
            <a:pPr algn="ctr" eaLnBrk="1" hangingPunct="1">
              <a:defRPr/>
            </a:pPr>
            <a:r>
              <a:rPr lang="en-US" b="1" dirty="0">
                <a:solidFill>
                  <a:schemeClr val="accent6">
                    <a:lumMod val="75000"/>
                  </a:schemeClr>
                </a:solidFill>
              </a:rPr>
              <a:t>Passenger Capacity</a:t>
            </a:r>
          </a:p>
          <a:p>
            <a:pPr algn="ctr" eaLnBrk="1" hangingPunct="1">
              <a:defRPr/>
            </a:pPr>
            <a:r>
              <a:rPr lang="en-US" sz="1400" dirty="0"/>
              <a:t>9+ including driver</a:t>
            </a:r>
          </a:p>
        </p:txBody>
      </p:sp>
      <p:sp>
        <p:nvSpPr>
          <p:cNvPr id="22" name="TextBox 21"/>
          <p:cNvSpPr txBox="1"/>
          <p:nvPr/>
        </p:nvSpPr>
        <p:spPr>
          <a:xfrm>
            <a:off x="917575" y="4660900"/>
            <a:ext cx="1676400" cy="923925"/>
          </a:xfrm>
          <a:prstGeom prst="rect">
            <a:avLst/>
          </a:prstGeom>
          <a:noFill/>
        </p:spPr>
        <p:txBody>
          <a:bodyPr>
            <a:spAutoFit/>
          </a:bodyPr>
          <a:lstStyle/>
          <a:p>
            <a:pPr algn="ctr" eaLnBrk="1" hangingPunct="1">
              <a:defRPr/>
            </a:pPr>
            <a:r>
              <a:rPr lang="en-US" b="1" dirty="0">
                <a:solidFill>
                  <a:schemeClr val="accent6">
                    <a:lumMod val="75000"/>
                  </a:schemeClr>
                </a:solidFill>
              </a:rPr>
              <a:t>Hazardous Materials </a:t>
            </a:r>
          </a:p>
          <a:p>
            <a:pPr algn="ctr" eaLnBrk="1" hangingPunct="1">
              <a:defRPr/>
            </a:pPr>
            <a:r>
              <a:rPr lang="en-US" b="1" dirty="0">
                <a:solidFill>
                  <a:schemeClr val="accent6">
                    <a:lumMod val="75000"/>
                  </a:schemeClr>
                </a:solidFill>
              </a:rPr>
              <a:t>Placard</a:t>
            </a:r>
          </a:p>
        </p:txBody>
      </p:sp>
      <p:sp>
        <p:nvSpPr>
          <p:cNvPr id="55316" name="TextBox 22"/>
          <p:cNvSpPr txBox="1">
            <a:spLocks noChangeArrowheads="1"/>
          </p:cNvSpPr>
          <p:nvPr/>
        </p:nvSpPr>
        <p:spPr bwMode="auto">
          <a:xfrm>
            <a:off x="3735388" y="3348038"/>
            <a:ext cx="1673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Qualifying Vehicle</a:t>
            </a:r>
          </a:p>
        </p:txBody>
      </p:sp>
      <p:sp>
        <p:nvSpPr>
          <p:cNvPr id="24" name="TextBox 23"/>
          <p:cNvSpPr txBox="1"/>
          <p:nvPr/>
        </p:nvSpPr>
        <p:spPr>
          <a:xfrm>
            <a:off x="6532563" y="2006600"/>
            <a:ext cx="1652587" cy="368300"/>
          </a:xfrm>
          <a:prstGeom prst="rect">
            <a:avLst/>
          </a:prstGeom>
          <a:noFill/>
        </p:spPr>
        <p:txBody>
          <a:bodyPr>
            <a:spAutoFit/>
          </a:bodyPr>
          <a:lstStyle/>
          <a:p>
            <a:pPr algn="ctr" eaLnBrk="1" hangingPunct="1">
              <a:defRPr/>
            </a:pPr>
            <a:r>
              <a:rPr lang="en-US" b="1" dirty="0">
                <a:solidFill>
                  <a:schemeClr val="accent6">
                    <a:lumMod val="75000"/>
                  </a:schemeClr>
                </a:solidFill>
              </a:rPr>
              <a:t>Fatality</a:t>
            </a:r>
          </a:p>
        </p:txBody>
      </p:sp>
      <p:sp>
        <p:nvSpPr>
          <p:cNvPr id="25" name="TextBox 24"/>
          <p:cNvSpPr txBox="1"/>
          <p:nvPr/>
        </p:nvSpPr>
        <p:spPr>
          <a:xfrm>
            <a:off x="6477000" y="3365500"/>
            <a:ext cx="1676400" cy="801688"/>
          </a:xfrm>
          <a:prstGeom prst="rect">
            <a:avLst/>
          </a:prstGeom>
          <a:noFill/>
        </p:spPr>
        <p:txBody>
          <a:bodyPr>
            <a:spAutoFit/>
          </a:bodyPr>
          <a:lstStyle/>
          <a:p>
            <a:pPr algn="ctr" eaLnBrk="1" hangingPunct="1">
              <a:defRPr/>
            </a:pPr>
            <a:r>
              <a:rPr lang="en-US" b="1" dirty="0">
                <a:solidFill>
                  <a:schemeClr val="accent6">
                    <a:lumMod val="75000"/>
                  </a:schemeClr>
                </a:solidFill>
              </a:rPr>
              <a:t>Injury</a:t>
            </a:r>
          </a:p>
          <a:p>
            <a:pPr algn="ctr" eaLnBrk="1" hangingPunct="1">
              <a:defRPr/>
            </a:pPr>
            <a:r>
              <a:rPr lang="en-US" sz="1400" dirty="0"/>
              <a:t>Taken for treatment</a:t>
            </a:r>
          </a:p>
        </p:txBody>
      </p:sp>
      <p:sp>
        <p:nvSpPr>
          <p:cNvPr id="26" name="TextBox 25"/>
          <p:cNvSpPr txBox="1"/>
          <p:nvPr/>
        </p:nvSpPr>
        <p:spPr>
          <a:xfrm>
            <a:off x="6502400" y="4737100"/>
            <a:ext cx="1651000" cy="801688"/>
          </a:xfrm>
          <a:prstGeom prst="rect">
            <a:avLst/>
          </a:prstGeom>
          <a:noFill/>
        </p:spPr>
        <p:txBody>
          <a:bodyPr>
            <a:spAutoFit/>
          </a:bodyPr>
          <a:lstStyle/>
          <a:p>
            <a:pPr algn="ctr" eaLnBrk="1" hangingPunct="1">
              <a:defRPr/>
            </a:pPr>
            <a:r>
              <a:rPr lang="en-US" b="1" dirty="0">
                <a:solidFill>
                  <a:schemeClr val="accent6">
                    <a:lumMod val="75000"/>
                  </a:schemeClr>
                </a:solidFill>
              </a:rPr>
              <a:t>Tow Away</a:t>
            </a:r>
          </a:p>
          <a:p>
            <a:pPr algn="ctr" eaLnBrk="1" hangingPunct="1">
              <a:defRPr/>
            </a:pPr>
            <a:r>
              <a:rPr lang="en-US" sz="1400" dirty="0"/>
              <a:t>With disabling damage</a:t>
            </a:r>
          </a:p>
        </p:txBody>
      </p:sp>
      <p:sp>
        <p:nvSpPr>
          <p:cNvPr id="55320" name="TextBox 26"/>
          <p:cNvSpPr txBox="1">
            <a:spLocks noChangeArrowheads="1"/>
          </p:cNvSpPr>
          <p:nvPr/>
        </p:nvSpPr>
        <p:spPr bwMode="auto">
          <a:xfrm>
            <a:off x="1371600" y="28321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or</a:t>
            </a:r>
          </a:p>
        </p:txBody>
      </p:sp>
      <p:sp>
        <p:nvSpPr>
          <p:cNvPr id="55321" name="TextBox 27"/>
          <p:cNvSpPr txBox="1">
            <a:spLocks noChangeArrowheads="1"/>
          </p:cNvSpPr>
          <p:nvPr/>
        </p:nvSpPr>
        <p:spPr bwMode="auto">
          <a:xfrm>
            <a:off x="1411288" y="424815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or</a:t>
            </a:r>
          </a:p>
        </p:txBody>
      </p:sp>
      <p:sp>
        <p:nvSpPr>
          <p:cNvPr id="55322" name="TextBox 28"/>
          <p:cNvSpPr txBox="1">
            <a:spLocks noChangeArrowheads="1"/>
          </p:cNvSpPr>
          <p:nvPr/>
        </p:nvSpPr>
        <p:spPr bwMode="auto">
          <a:xfrm>
            <a:off x="6759575" y="2800350"/>
            <a:ext cx="976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or any</a:t>
            </a:r>
          </a:p>
        </p:txBody>
      </p:sp>
      <p:sp>
        <p:nvSpPr>
          <p:cNvPr id="55323" name="TextBox 29"/>
          <p:cNvSpPr txBox="1">
            <a:spLocks noChangeArrowheads="1"/>
          </p:cNvSpPr>
          <p:nvPr/>
        </p:nvSpPr>
        <p:spPr bwMode="auto">
          <a:xfrm>
            <a:off x="6677025" y="4248150"/>
            <a:ext cx="976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or any</a:t>
            </a:r>
          </a:p>
        </p:txBody>
      </p:sp>
      <p:cxnSp>
        <p:nvCxnSpPr>
          <p:cNvPr id="31" name="Straight Arrow Connector 30"/>
          <p:cNvCxnSpPr/>
          <p:nvPr/>
        </p:nvCxnSpPr>
        <p:spPr>
          <a:xfrm flipH="1" flipV="1">
            <a:off x="5486400" y="4356100"/>
            <a:ext cx="804863" cy="8382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5519738" y="2260600"/>
            <a:ext cx="881062" cy="8763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bwMode="auto">
          <a:xfrm>
            <a:off x="684847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F5396F3-D8A3-424B-9DD4-EF9FC0A354CC}" type="slidenum">
              <a:rPr lang="en-US" altLang="en-US" sz="1200">
                <a:solidFill>
                  <a:srgbClr val="898989"/>
                </a:solidFill>
              </a:rPr>
              <a:pPr>
                <a:spcBef>
                  <a:spcPct val="0"/>
                </a:spcBef>
                <a:buFontTx/>
                <a:buNone/>
              </a:pPr>
              <a:t>53</a:t>
            </a:fld>
            <a:endParaRPr lang="en-US" altLang="en-US" sz="1200">
              <a:solidFill>
                <a:srgbClr val="898989"/>
              </a:solidFill>
            </a:endParaRPr>
          </a:p>
        </p:txBody>
      </p:sp>
      <p:sp>
        <p:nvSpPr>
          <p:cNvPr id="5" name="TextBox 4"/>
          <p:cNvSpPr txBox="1"/>
          <p:nvPr/>
        </p:nvSpPr>
        <p:spPr>
          <a:xfrm>
            <a:off x="723900" y="457200"/>
            <a:ext cx="76962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Interstate Commerce</a:t>
            </a:r>
          </a:p>
        </p:txBody>
      </p:sp>
      <p:sp>
        <p:nvSpPr>
          <p:cNvPr id="6" name="TextBox 5"/>
          <p:cNvSpPr txBox="1"/>
          <p:nvPr/>
        </p:nvSpPr>
        <p:spPr>
          <a:xfrm>
            <a:off x="619125" y="1268413"/>
            <a:ext cx="7800975" cy="4800600"/>
          </a:xfrm>
          <a:prstGeom prst="rect">
            <a:avLst/>
          </a:prstGeom>
          <a:noFill/>
        </p:spPr>
        <p:txBody>
          <a:bodyPr>
            <a:spAutoFit/>
          </a:bodyPr>
          <a:lstStyle/>
          <a:p>
            <a:pPr eaLnBrk="1" hangingPunct="1">
              <a:defRPr/>
            </a:pPr>
            <a:r>
              <a:rPr lang="en-US" dirty="0"/>
              <a:t>Interstate Commerce is defined as trade, traffic or transportation in the United States:</a:t>
            </a:r>
          </a:p>
          <a:p>
            <a:pPr eaLnBrk="1" hangingPunct="1">
              <a:defRPr/>
            </a:pPr>
            <a:endParaRPr lang="en-US" dirty="0"/>
          </a:p>
          <a:p>
            <a:pPr marL="742950" lvl="1" indent="-285750" eaLnBrk="1" hangingPunct="1">
              <a:buFont typeface="Arial" pitchFamily="34" charset="0"/>
              <a:buChar char="•"/>
              <a:defRPr/>
            </a:pPr>
            <a:r>
              <a:rPr lang="en-US" dirty="0"/>
              <a:t>Between a place in a State and a place outside of such State (including a place outside of the U.S.)</a:t>
            </a:r>
          </a:p>
          <a:p>
            <a:pPr lvl="1" eaLnBrk="1" hangingPunct="1">
              <a:defRPr/>
            </a:pPr>
            <a:endParaRPr lang="en-US" dirty="0"/>
          </a:p>
          <a:p>
            <a:pPr marL="742950" lvl="1" indent="-285750" eaLnBrk="1" hangingPunct="1">
              <a:buFont typeface="Arial" pitchFamily="34" charset="0"/>
              <a:buChar char="•"/>
              <a:defRPr/>
            </a:pPr>
            <a:r>
              <a:rPr lang="en-US" dirty="0"/>
              <a:t>Between two places in a State through another State or a place outside of the U.S.</a:t>
            </a:r>
          </a:p>
          <a:p>
            <a:pPr lvl="1" eaLnBrk="1" hangingPunct="1">
              <a:defRPr/>
            </a:pPr>
            <a:endParaRPr lang="en-US" dirty="0"/>
          </a:p>
          <a:p>
            <a:pPr marL="742950" lvl="1" indent="-285750" eaLnBrk="1" hangingPunct="1">
              <a:buFont typeface="Arial" pitchFamily="34" charset="0"/>
              <a:buChar char="•"/>
              <a:defRPr/>
            </a:pPr>
            <a:r>
              <a:rPr lang="en-US" dirty="0"/>
              <a:t>Between two places in a State as part of trade, traffic or transportation originating or terminating outside the State or the U.S.</a:t>
            </a:r>
          </a:p>
          <a:p>
            <a:pPr marL="742950" lvl="1" indent="-285750" eaLnBrk="1" hangingPunct="1">
              <a:buFont typeface="Arial" pitchFamily="34" charset="0"/>
              <a:buChar char="•"/>
              <a:defRPr/>
            </a:pPr>
            <a:endParaRPr lang="en-US" dirty="0"/>
          </a:p>
          <a:p>
            <a:pPr marL="742950" lvl="1" indent="-285750" eaLnBrk="1" hangingPunct="1">
              <a:buFont typeface="Arial" pitchFamily="34" charset="0"/>
              <a:buChar char="•"/>
              <a:defRPr/>
            </a:pPr>
            <a:r>
              <a:rPr lang="en-US" dirty="0"/>
              <a:t>Vehicles engaged in Interstate                                                                 Commerce are required to have                                                         a US DOT#.</a:t>
            </a:r>
          </a:p>
          <a:p>
            <a:pPr lvl="1" eaLnBrk="1" hangingPunct="1">
              <a:defRPr/>
            </a:pPr>
            <a:endParaRPr lang="en-US" dirty="0"/>
          </a:p>
        </p:txBody>
      </p:sp>
      <p:pic>
        <p:nvPicPr>
          <p:cNvPr id="2" name="Picture 1"/>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3400" t="27334" r="28200" b="32133"/>
          <a:stretch/>
        </p:blipFill>
        <p:spPr>
          <a:xfrm>
            <a:off x="5204364" y="4621808"/>
            <a:ext cx="2028825" cy="12743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bwMode="auto">
          <a:xfrm>
            <a:off x="6848475"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C92DC5C-7278-4527-B0D8-4A324094112E}" type="slidenum">
              <a:rPr lang="en-US" altLang="en-US" sz="1200">
                <a:solidFill>
                  <a:srgbClr val="898989"/>
                </a:solidFill>
              </a:rPr>
              <a:pPr>
                <a:spcBef>
                  <a:spcPct val="0"/>
                </a:spcBef>
                <a:buFontTx/>
                <a:buNone/>
              </a:pPr>
              <a:t>54</a:t>
            </a:fld>
            <a:endParaRPr lang="en-US" altLang="en-US" sz="1200">
              <a:solidFill>
                <a:srgbClr val="898989"/>
              </a:solidFill>
            </a:endParaRPr>
          </a:p>
        </p:txBody>
      </p:sp>
      <p:sp>
        <p:nvSpPr>
          <p:cNvPr id="5" name="Rectangle 4"/>
          <p:cNvSpPr/>
          <p:nvPr/>
        </p:nvSpPr>
        <p:spPr>
          <a:xfrm>
            <a:off x="677863" y="320675"/>
            <a:ext cx="7788275" cy="461963"/>
          </a:xfrm>
          <a:prstGeom prst="rect">
            <a:avLst/>
          </a:prstGeom>
        </p:spPr>
        <p:txBody>
          <a:bodyPr>
            <a:spAutoFit/>
          </a:bodyPr>
          <a:lstStyle/>
          <a:p>
            <a:pPr algn="ctr" eaLnBrk="1" hangingPunct="1">
              <a:defRPr/>
            </a:pPr>
            <a:r>
              <a:rPr lang="en-US" sz="2400" u="sng" dirty="0">
                <a:solidFill>
                  <a:schemeClr val="accent6">
                    <a:lumMod val="75000"/>
                  </a:schemeClr>
                </a:solidFill>
              </a:rPr>
              <a:t>Intrastate Commerce</a:t>
            </a:r>
          </a:p>
        </p:txBody>
      </p:sp>
      <p:sp>
        <p:nvSpPr>
          <p:cNvPr id="6" name="TextBox 5"/>
          <p:cNvSpPr txBox="1"/>
          <p:nvPr/>
        </p:nvSpPr>
        <p:spPr>
          <a:xfrm>
            <a:off x="636588" y="1406525"/>
            <a:ext cx="7829550" cy="4524375"/>
          </a:xfrm>
          <a:prstGeom prst="rect">
            <a:avLst/>
          </a:prstGeom>
          <a:noFill/>
        </p:spPr>
        <p:txBody>
          <a:bodyPr>
            <a:spAutoFit/>
          </a:bodyPr>
          <a:lstStyle/>
          <a:p>
            <a:pPr eaLnBrk="1" hangingPunct="1">
              <a:defRPr/>
            </a:pPr>
            <a:r>
              <a:rPr lang="en-US" i="1" u="sng" dirty="0">
                <a:solidFill>
                  <a:schemeClr val="accent6">
                    <a:lumMod val="75000"/>
                  </a:schemeClr>
                </a:solidFill>
              </a:rPr>
              <a:t>Intrastate Commerce</a:t>
            </a:r>
            <a:r>
              <a:rPr lang="en-US" dirty="0">
                <a:solidFill>
                  <a:schemeClr val="accent6">
                    <a:lumMod val="75000"/>
                  </a:schemeClr>
                </a:solidFill>
              </a:rPr>
              <a:t> </a:t>
            </a:r>
            <a:r>
              <a:rPr lang="en-US" dirty="0"/>
              <a:t>is defined as trade, traffic or transportation that operates entirely within a State.</a:t>
            </a:r>
          </a:p>
          <a:p>
            <a:pPr eaLnBrk="1" hangingPunct="1">
              <a:defRPr/>
            </a:pPr>
            <a:endParaRPr lang="en-US" dirty="0"/>
          </a:p>
          <a:p>
            <a:pPr marL="742950" lvl="1" indent="-285750" eaLnBrk="1" hangingPunct="1">
              <a:buFont typeface="Arial" pitchFamily="34" charset="0"/>
              <a:buChar char="•"/>
              <a:defRPr/>
            </a:pPr>
            <a:r>
              <a:rPr lang="en-US" dirty="0"/>
              <a:t>Intrastate Commerce carriers are NOT required to have a U.S. DOT Number</a:t>
            </a:r>
          </a:p>
          <a:p>
            <a:pPr eaLnBrk="1" hangingPunct="1">
              <a:defRPr/>
            </a:pPr>
            <a:endParaRPr lang="en-US" dirty="0"/>
          </a:p>
          <a:p>
            <a:pPr eaLnBrk="1" hangingPunct="1">
              <a:defRPr/>
            </a:pPr>
            <a:r>
              <a:rPr lang="en-US" i="1" u="sng" dirty="0">
                <a:solidFill>
                  <a:schemeClr val="accent6">
                    <a:lumMod val="75000"/>
                  </a:schemeClr>
                </a:solidFill>
              </a:rPr>
              <a:t>Not in Commerce- Government</a:t>
            </a:r>
          </a:p>
          <a:p>
            <a:pPr eaLnBrk="1" hangingPunct="1">
              <a:defRPr/>
            </a:pPr>
            <a:endParaRPr lang="en-US" i="1" u="sng" dirty="0">
              <a:solidFill>
                <a:schemeClr val="accent6">
                  <a:lumMod val="75000"/>
                </a:schemeClr>
              </a:solidFill>
            </a:endParaRPr>
          </a:p>
          <a:p>
            <a:pPr marL="742950" lvl="1" indent="-285750" eaLnBrk="1" hangingPunct="1">
              <a:buFont typeface="Arial" pitchFamily="34" charset="0"/>
              <a:buChar char="•"/>
              <a:defRPr/>
            </a:pPr>
            <a:r>
              <a:rPr lang="en-US" dirty="0"/>
              <a:t>Any government  vehicle operated by local, state or federal government.</a:t>
            </a:r>
          </a:p>
          <a:p>
            <a:pPr eaLnBrk="1" hangingPunct="1">
              <a:defRPr/>
            </a:pPr>
            <a:endParaRPr lang="en-US" dirty="0"/>
          </a:p>
          <a:p>
            <a:pPr eaLnBrk="1" hangingPunct="1">
              <a:defRPr/>
            </a:pPr>
            <a:r>
              <a:rPr lang="en-US" i="1" u="sng" dirty="0">
                <a:solidFill>
                  <a:schemeClr val="accent6">
                    <a:lumMod val="75000"/>
                  </a:schemeClr>
                </a:solidFill>
              </a:rPr>
              <a:t>Not in Commerce- Other Trucks</a:t>
            </a:r>
          </a:p>
          <a:p>
            <a:pPr eaLnBrk="1" hangingPunct="1">
              <a:defRPr/>
            </a:pPr>
            <a:endParaRPr lang="en-US" i="1" u="sng" dirty="0">
              <a:solidFill>
                <a:schemeClr val="accent6">
                  <a:lumMod val="75000"/>
                </a:schemeClr>
              </a:solidFill>
            </a:endParaRPr>
          </a:p>
          <a:p>
            <a:pPr marL="742950" lvl="1" indent="-285750" eaLnBrk="1" hangingPunct="1">
              <a:buFont typeface="Arial" pitchFamily="34" charset="0"/>
              <a:buChar char="•"/>
              <a:defRPr/>
            </a:pPr>
            <a:r>
              <a:rPr lang="en-US" dirty="0"/>
              <a:t>Personal rental vehicles (U-Haul, Penske, etc.) over 10,000 lbs. GVWR/GCWR operated by a private individual.</a:t>
            </a:r>
          </a:p>
          <a:p>
            <a:pPr lvl="1" eaLnBrk="1" hangingPunct="1">
              <a:defRPr/>
            </a:pPr>
            <a:endParaRPr lang="en-US" dirty="0"/>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2"/>
          </p:nvPr>
        </p:nvSpPr>
        <p:spPr bwMode="auto">
          <a:xfrm>
            <a:off x="68310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9082DD27-597D-41B1-85CC-47FC8B5EB373}" type="slidenum">
              <a:rPr lang="en-US" altLang="en-US" sz="1200">
                <a:solidFill>
                  <a:srgbClr val="898989"/>
                </a:solidFill>
              </a:rPr>
              <a:pPr>
                <a:spcBef>
                  <a:spcPct val="0"/>
                </a:spcBef>
                <a:buFontTx/>
                <a:buNone/>
              </a:pPr>
              <a:t>55</a:t>
            </a:fld>
            <a:endParaRPr lang="en-US" altLang="en-US" sz="1200">
              <a:solidFill>
                <a:srgbClr val="898989"/>
              </a:solidFill>
            </a:endParaRPr>
          </a:p>
        </p:txBody>
      </p:sp>
      <p:sp>
        <p:nvSpPr>
          <p:cNvPr id="5" name="TextBox 4"/>
          <p:cNvSpPr txBox="1"/>
          <p:nvPr/>
        </p:nvSpPr>
        <p:spPr>
          <a:xfrm>
            <a:off x="800100" y="560388"/>
            <a:ext cx="75438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Qualifying Commercial Motor Vehicles - Examples</a:t>
            </a:r>
          </a:p>
        </p:txBody>
      </p:sp>
      <p:sp>
        <p:nvSpPr>
          <p:cNvPr id="6" name="TextBox 5"/>
          <p:cNvSpPr txBox="1"/>
          <p:nvPr/>
        </p:nvSpPr>
        <p:spPr>
          <a:xfrm>
            <a:off x="685800" y="1501775"/>
            <a:ext cx="7772400" cy="2906713"/>
          </a:xfrm>
          <a:prstGeom prst="rect">
            <a:avLst/>
          </a:prstGeom>
          <a:noFill/>
        </p:spPr>
        <p:txBody>
          <a:bodyPr>
            <a:spAutoFit/>
          </a:bodyPr>
          <a:lstStyle/>
          <a:p>
            <a:pPr marL="342900" indent="-342900" eaLnBrk="1" hangingPunct="1">
              <a:lnSpc>
                <a:spcPct val="114000"/>
              </a:lnSpc>
              <a:buFont typeface="Arial" pitchFamily="34" charset="0"/>
              <a:buChar char="•"/>
              <a:defRPr/>
            </a:pPr>
            <a:r>
              <a:rPr lang="en-US" dirty="0"/>
              <a:t>A trucking company or individual owner/operator hauling the goods of a business for a fee. (For-Hire Carrier)</a:t>
            </a:r>
          </a:p>
          <a:p>
            <a:pPr eaLnBrk="1" hangingPunct="1">
              <a:lnSpc>
                <a:spcPct val="114000"/>
              </a:lnSpc>
              <a:defRPr/>
            </a:pPr>
            <a:endParaRPr lang="en-US" dirty="0"/>
          </a:p>
          <a:p>
            <a:pPr marL="342900" indent="-342900" eaLnBrk="1" hangingPunct="1">
              <a:lnSpc>
                <a:spcPct val="114000"/>
              </a:lnSpc>
              <a:buFont typeface="Arial" pitchFamily="34" charset="0"/>
              <a:buChar char="•"/>
              <a:defRPr/>
            </a:pPr>
            <a:endParaRPr lang="en-US" dirty="0"/>
          </a:p>
          <a:p>
            <a:pPr marL="342900" indent="-342900" eaLnBrk="1" hangingPunct="1">
              <a:lnSpc>
                <a:spcPct val="114000"/>
              </a:lnSpc>
              <a:buFont typeface="Arial" pitchFamily="34" charset="0"/>
              <a:buChar char="•"/>
              <a:defRPr/>
            </a:pPr>
            <a:r>
              <a:rPr lang="en-US" dirty="0"/>
              <a:t>A manufacturing company hauling its own products to retail stores, or a retail store delivering products to its buyers.</a:t>
            </a:r>
          </a:p>
          <a:p>
            <a:pPr eaLnBrk="1" hangingPunct="1">
              <a:lnSpc>
                <a:spcPct val="114000"/>
              </a:lnSpc>
              <a:defRPr/>
            </a:pPr>
            <a:endParaRPr lang="en-US" dirty="0"/>
          </a:p>
          <a:p>
            <a:pPr marL="342900" indent="-342900" eaLnBrk="1" hangingPunct="1">
              <a:lnSpc>
                <a:spcPct val="114000"/>
              </a:lnSpc>
              <a:buFont typeface="Arial" pitchFamily="34" charset="0"/>
              <a:buChar char="•"/>
              <a:defRPr/>
            </a:pPr>
            <a:endParaRPr lang="en-US" dirty="0"/>
          </a:p>
          <a:p>
            <a:pPr marL="342900" indent="-342900" eaLnBrk="1" hangingPunct="1">
              <a:lnSpc>
                <a:spcPct val="114000"/>
              </a:lnSpc>
              <a:buFont typeface="Arial" pitchFamily="34" charset="0"/>
              <a:buChar char="•"/>
              <a:defRPr/>
            </a:pPr>
            <a:r>
              <a:rPr lang="en-US" dirty="0"/>
              <a:t>A farm hauling its produce to or from the market.</a:t>
            </a:r>
          </a:p>
        </p:txBody>
      </p:sp>
      <p:sp>
        <p:nvSpPr>
          <p:cNvPr id="7" name="TextBox 6"/>
          <p:cNvSpPr txBox="1"/>
          <p:nvPr/>
        </p:nvSpPr>
        <p:spPr>
          <a:xfrm>
            <a:off x="552450" y="4905375"/>
            <a:ext cx="8077200" cy="6477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hangingPunct="1">
              <a:defRPr/>
            </a:pPr>
            <a:r>
              <a:rPr lang="en-US" dirty="0">
                <a:latin typeface="Arial" panose="020B0604020202020204" pitchFamily="34" charset="0"/>
                <a:cs typeface="Arial" panose="020B0604020202020204" pitchFamily="34" charset="0"/>
              </a:rPr>
              <a:t>If the vehicle is in commerce, it qualifies to be reported to FMCSA regardless of the circumstances.</a:t>
            </a: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41B3926-E995-4AB2-B56D-45FE81A024C7}" type="slidenum">
              <a:rPr lang="en-US" altLang="en-US" sz="1200">
                <a:solidFill>
                  <a:srgbClr val="898989"/>
                </a:solidFill>
              </a:rPr>
              <a:pPr>
                <a:spcBef>
                  <a:spcPct val="0"/>
                </a:spcBef>
                <a:buFontTx/>
                <a:buNone/>
              </a:pPr>
              <a:t>56</a:t>
            </a:fld>
            <a:endParaRPr lang="en-US" altLang="en-US" sz="1200">
              <a:solidFill>
                <a:srgbClr val="898989"/>
              </a:solidFill>
            </a:endParaRPr>
          </a:p>
        </p:txBody>
      </p:sp>
      <p:sp>
        <p:nvSpPr>
          <p:cNvPr id="5" name="TextBox 4"/>
          <p:cNvSpPr txBox="1"/>
          <p:nvPr/>
        </p:nvSpPr>
        <p:spPr>
          <a:xfrm>
            <a:off x="800100" y="550863"/>
            <a:ext cx="75438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Qualifying Commercial Motor Vehicles - Examples</a:t>
            </a:r>
          </a:p>
        </p:txBody>
      </p:sp>
      <p:sp>
        <p:nvSpPr>
          <p:cNvPr id="59396" name="TextBox 5"/>
          <p:cNvSpPr txBox="1">
            <a:spLocks noChangeArrowheads="1"/>
          </p:cNvSpPr>
          <p:nvPr/>
        </p:nvSpPr>
        <p:spPr bwMode="auto">
          <a:xfrm>
            <a:off x="542925" y="1689100"/>
            <a:ext cx="80581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5000"/>
              </a:lnSpc>
              <a:spcBef>
                <a:spcPct val="0"/>
              </a:spcBef>
            </a:pPr>
            <a:r>
              <a:rPr lang="en-US" altLang="en-US" sz="1800">
                <a:latin typeface="Arial" charset="0"/>
              </a:rPr>
              <a:t> A motor coach, airport shuttle, or hotel-owned shuttle bus or limousine service transporting passengers.</a:t>
            </a:r>
          </a:p>
          <a:p>
            <a:pPr eaLnBrk="1" hangingPunct="1">
              <a:lnSpc>
                <a:spcPct val="115000"/>
              </a:lnSpc>
              <a:spcBef>
                <a:spcPct val="0"/>
              </a:spcBef>
            </a:pPr>
            <a:endParaRPr lang="en-US" altLang="en-US" sz="1800">
              <a:latin typeface="Arial" charset="0"/>
            </a:endParaRPr>
          </a:p>
          <a:p>
            <a:pPr eaLnBrk="1" hangingPunct="1">
              <a:lnSpc>
                <a:spcPct val="115000"/>
              </a:lnSpc>
              <a:spcBef>
                <a:spcPct val="0"/>
              </a:spcBef>
            </a:pPr>
            <a:endParaRPr lang="en-US" altLang="en-US" sz="1800">
              <a:latin typeface="Arial" charset="0"/>
            </a:endParaRPr>
          </a:p>
          <a:p>
            <a:pPr eaLnBrk="1" hangingPunct="1">
              <a:lnSpc>
                <a:spcPct val="115000"/>
              </a:lnSpc>
              <a:spcBef>
                <a:spcPct val="0"/>
              </a:spcBef>
            </a:pPr>
            <a:endParaRPr lang="en-US" altLang="en-US" sz="1800">
              <a:latin typeface="Arial" charset="0"/>
            </a:endParaRPr>
          </a:p>
          <a:p>
            <a:pPr eaLnBrk="1" hangingPunct="1">
              <a:lnSpc>
                <a:spcPct val="115000"/>
              </a:lnSpc>
              <a:spcBef>
                <a:spcPct val="0"/>
              </a:spcBef>
            </a:pPr>
            <a:r>
              <a:rPr lang="en-US" altLang="en-US" sz="1800">
                <a:latin typeface="Arial" charset="0"/>
              </a:rPr>
              <a:t> A government-owned truck or bus.</a:t>
            </a:r>
          </a:p>
          <a:p>
            <a:pPr eaLnBrk="1" hangingPunct="1">
              <a:lnSpc>
                <a:spcPct val="115000"/>
              </a:lnSpc>
              <a:spcBef>
                <a:spcPct val="0"/>
              </a:spcBef>
            </a:pPr>
            <a:endParaRPr lang="en-US" altLang="en-US" sz="1800">
              <a:latin typeface="Arial" charset="0"/>
            </a:endParaRPr>
          </a:p>
          <a:p>
            <a:pPr eaLnBrk="1" hangingPunct="1">
              <a:lnSpc>
                <a:spcPct val="115000"/>
              </a:lnSpc>
              <a:spcBef>
                <a:spcPct val="0"/>
              </a:spcBef>
            </a:pPr>
            <a:endParaRPr lang="en-US" altLang="en-US" sz="1800">
              <a:latin typeface="Arial" charset="0"/>
            </a:endParaRPr>
          </a:p>
          <a:p>
            <a:pPr eaLnBrk="1" hangingPunct="1">
              <a:lnSpc>
                <a:spcPct val="115000"/>
              </a:lnSpc>
              <a:spcBef>
                <a:spcPct val="0"/>
              </a:spcBef>
            </a:pPr>
            <a:endParaRPr lang="en-US" altLang="en-US" sz="1800">
              <a:latin typeface="Arial" charset="0"/>
            </a:endParaRPr>
          </a:p>
          <a:p>
            <a:pPr eaLnBrk="1" hangingPunct="1">
              <a:lnSpc>
                <a:spcPct val="115000"/>
              </a:lnSpc>
              <a:spcBef>
                <a:spcPct val="0"/>
              </a:spcBef>
            </a:pPr>
            <a:r>
              <a:rPr lang="en-US" altLang="en-US" sz="1800">
                <a:latin typeface="Arial" charset="0"/>
              </a:rPr>
              <a:t> A school bus transporting students to/from school or school-related activities.</a:t>
            </a:r>
          </a:p>
          <a:p>
            <a:pPr eaLnBrk="1" hangingPunct="1">
              <a:spcBef>
                <a:spcPct val="0"/>
              </a:spcBef>
            </a:pP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13D1C36-63F8-4BB6-84E8-CE41D82E9DA7}" type="slidenum">
              <a:rPr lang="en-US" altLang="en-US" sz="1200">
                <a:solidFill>
                  <a:srgbClr val="898989"/>
                </a:solidFill>
              </a:rPr>
              <a:pPr>
                <a:spcBef>
                  <a:spcPct val="0"/>
                </a:spcBef>
                <a:buFontTx/>
                <a:buNone/>
              </a:pPr>
              <a:t>57</a:t>
            </a:fld>
            <a:endParaRPr lang="en-US" altLang="en-US" sz="1200">
              <a:solidFill>
                <a:srgbClr val="898989"/>
              </a:solidFill>
            </a:endParaRPr>
          </a:p>
        </p:txBody>
      </p:sp>
      <p:sp>
        <p:nvSpPr>
          <p:cNvPr id="5" name="TextBox 4"/>
          <p:cNvSpPr txBox="1"/>
          <p:nvPr/>
        </p:nvSpPr>
        <p:spPr>
          <a:xfrm>
            <a:off x="990600" y="506413"/>
            <a:ext cx="71628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Private Use Vehicles (Not Reported to FMCSA)</a:t>
            </a:r>
          </a:p>
        </p:txBody>
      </p:sp>
      <p:sp>
        <p:nvSpPr>
          <p:cNvPr id="6" name="TextBox 5"/>
          <p:cNvSpPr txBox="1"/>
          <p:nvPr/>
        </p:nvSpPr>
        <p:spPr>
          <a:xfrm>
            <a:off x="542925" y="1319213"/>
            <a:ext cx="8058150" cy="4319587"/>
          </a:xfrm>
          <a:prstGeom prst="rect">
            <a:avLst/>
          </a:prstGeom>
          <a:noFill/>
        </p:spPr>
        <p:txBody>
          <a:bodyPr>
            <a:spAutoFit/>
          </a:bodyPr>
          <a:lstStyle/>
          <a:p>
            <a:pPr eaLnBrk="1" hangingPunct="1">
              <a:lnSpc>
                <a:spcPct val="114000"/>
              </a:lnSpc>
              <a:defRPr/>
            </a:pPr>
            <a:r>
              <a:rPr lang="en-US" dirty="0"/>
              <a:t>Private use vehicles are defined as personally-owned trucks or passenger vehicles meant for personal use only, even if greater than 10,000 lbs. </a:t>
            </a:r>
          </a:p>
          <a:p>
            <a:pPr eaLnBrk="1" hangingPunct="1">
              <a:defRPr/>
            </a:pPr>
            <a:endParaRPr lang="en-US" dirty="0"/>
          </a:p>
          <a:p>
            <a:pPr eaLnBrk="1" hangingPunct="1">
              <a:defRPr/>
            </a:pPr>
            <a:endParaRPr lang="en-US" dirty="0"/>
          </a:p>
          <a:p>
            <a:pPr eaLnBrk="1" hangingPunct="1">
              <a:defRPr/>
            </a:pPr>
            <a:r>
              <a:rPr lang="en-US" dirty="0"/>
              <a:t>Examples of private use vehicles include:</a:t>
            </a:r>
          </a:p>
          <a:p>
            <a:pPr eaLnBrk="1" hangingPunct="1">
              <a:defRPr/>
            </a:pPr>
            <a:endParaRPr lang="en-US" dirty="0"/>
          </a:p>
          <a:p>
            <a:pPr marL="800100" lvl="1" indent="-342900" eaLnBrk="1" hangingPunct="1">
              <a:lnSpc>
                <a:spcPct val="114000"/>
              </a:lnSpc>
              <a:buFont typeface="+mj-lt"/>
              <a:buAutoNum type="arabicPeriod"/>
              <a:defRPr/>
            </a:pPr>
            <a:r>
              <a:rPr lang="en-US" dirty="0"/>
              <a:t>A non-commercial, individual horse owner transporting hay bales from his pasture on one side of the road to his stables on the other side in a truck with a GVWR greater than 10,000 lbs.</a:t>
            </a:r>
          </a:p>
          <a:p>
            <a:pPr lvl="1" eaLnBrk="1" hangingPunct="1">
              <a:lnSpc>
                <a:spcPct val="114000"/>
              </a:lnSpc>
              <a:defRPr/>
            </a:pPr>
            <a:endParaRPr lang="en-US" dirty="0"/>
          </a:p>
          <a:p>
            <a:pPr marL="800100" lvl="1" indent="-342900" eaLnBrk="1" hangingPunct="1">
              <a:lnSpc>
                <a:spcPct val="114000"/>
              </a:lnSpc>
              <a:buFont typeface="+mj-lt"/>
              <a:buAutoNum type="arabicPeriod"/>
              <a:defRPr/>
            </a:pPr>
            <a:endParaRPr lang="en-US" dirty="0"/>
          </a:p>
          <a:p>
            <a:pPr marL="800100" lvl="1" indent="-342900" eaLnBrk="1" hangingPunct="1">
              <a:lnSpc>
                <a:spcPct val="114000"/>
              </a:lnSpc>
              <a:buFont typeface="+mj-lt"/>
              <a:buAutoNum type="arabicPeriod" startAt="2"/>
              <a:defRPr/>
            </a:pPr>
            <a:r>
              <a:rPr lang="en-US" dirty="0"/>
              <a:t>A homeowner carrying recyclables to a drop-off point in a personally owned pickup truck with a GVWR greater than 10,000 lbs.</a:t>
            </a:r>
          </a:p>
          <a:p>
            <a:pPr lvl="1" eaLnBrk="1" hangingPunct="1">
              <a:defRPr/>
            </a:pPr>
            <a:endParaRPr lang="en-US" dirty="0"/>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F0676AF-A69D-4CDF-AC46-097EEA5BFC87}" type="slidenum">
              <a:rPr lang="en-US" altLang="en-US" sz="1200">
                <a:solidFill>
                  <a:srgbClr val="898989"/>
                </a:solidFill>
              </a:rPr>
              <a:pPr>
                <a:spcBef>
                  <a:spcPct val="0"/>
                </a:spcBef>
                <a:buFontTx/>
                <a:buNone/>
              </a:pPr>
              <a:t>58</a:t>
            </a:fld>
            <a:endParaRPr lang="en-US" altLang="en-US" sz="1200">
              <a:solidFill>
                <a:srgbClr val="898989"/>
              </a:solidFill>
            </a:endParaRPr>
          </a:p>
        </p:txBody>
      </p:sp>
      <p:sp>
        <p:nvSpPr>
          <p:cNvPr id="5" name="TextBox 4"/>
          <p:cNvSpPr txBox="1"/>
          <p:nvPr/>
        </p:nvSpPr>
        <p:spPr>
          <a:xfrm>
            <a:off x="990600" y="354013"/>
            <a:ext cx="7162800" cy="830262"/>
          </a:xfrm>
          <a:prstGeom prst="rect">
            <a:avLst/>
          </a:prstGeom>
          <a:noFill/>
        </p:spPr>
        <p:txBody>
          <a:bodyPr>
            <a:spAutoFit/>
          </a:bodyPr>
          <a:lstStyle/>
          <a:p>
            <a:pPr algn="ctr" eaLnBrk="1" hangingPunct="1">
              <a:defRPr/>
            </a:pPr>
            <a:r>
              <a:rPr lang="en-US" sz="2400" u="sng" dirty="0">
                <a:solidFill>
                  <a:schemeClr val="accent6">
                    <a:lumMod val="75000"/>
                  </a:schemeClr>
                </a:solidFill>
              </a:rPr>
              <a:t>Private Use Vehicles (Not Reported to FMCSA) (</a:t>
            </a:r>
            <a:r>
              <a:rPr lang="en-US" sz="2400" u="sng" dirty="0" err="1">
                <a:solidFill>
                  <a:schemeClr val="accent6">
                    <a:lumMod val="75000"/>
                  </a:schemeClr>
                </a:solidFill>
              </a:rPr>
              <a:t>cont</a:t>
            </a:r>
            <a:r>
              <a:rPr lang="en-US" sz="2400" u="sng" dirty="0">
                <a:solidFill>
                  <a:schemeClr val="accent6">
                    <a:lumMod val="75000"/>
                  </a:schemeClr>
                </a:solidFill>
              </a:rPr>
              <a:t>)</a:t>
            </a:r>
          </a:p>
        </p:txBody>
      </p:sp>
      <p:sp>
        <p:nvSpPr>
          <p:cNvPr id="61444" name="Rectangle 5"/>
          <p:cNvSpPr>
            <a:spLocks noChangeArrowheads="1"/>
          </p:cNvSpPr>
          <p:nvPr/>
        </p:nvSpPr>
        <p:spPr bwMode="auto">
          <a:xfrm>
            <a:off x="581025" y="1612900"/>
            <a:ext cx="798195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defRPr>
            </a:lvl1pPr>
            <a:lvl2pPr marL="800100" indent="-34290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lnSpc>
                <a:spcPct val="114000"/>
              </a:lnSpc>
              <a:spcBef>
                <a:spcPct val="0"/>
              </a:spcBef>
              <a:buFont typeface="Calibri" pitchFamily="34" charset="0"/>
              <a:buAutoNum type="arabicPeriod" startAt="3"/>
            </a:pPr>
            <a:r>
              <a:rPr lang="en-US" altLang="en-US" sz="1800">
                <a:latin typeface="Arial" charset="0"/>
              </a:rPr>
              <a:t>A family of 10 persons taking a trip in the family’s 12-passenger van.</a:t>
            </a:r>
          </a:p>
          <a:p>
            <a:pPr lvl="1" eaLnBrk="1" hangingPunct="1">
              <a:lnSpc>
                <a:spcPct val="114000"/>
              </a:lnSpc>
              <a:spcBef>
                <a:spcPct val="0"/>
              </a:spcBef>
              <a:buFont typeface="Calibri" pitchFamily="34" charset="0"/>
              <a:buAutoNum type="arabicPeriod" startAt="3"/>
            </a:pPr>
            <a:endParaRPr lang="en-US" altLang="en-US" sz="1800">
              <a:latin typeface="Arial" charset="0"/>
            </a:endParaRPr>
          </a:p>
          <a:p>
            <a:pPr lvl="1" eaLnBrk="1" hangingPunct="1">
              <a:lnSpc>
                <a:spcPct val="114000"/>
              </a:lnSpc>
              <a:spcBef>
                <a:spcPct val="0"/>
              </a:spcBef>
              <a:buFont typeface="Calibri" pitchFamily="34" charset="0"/>
              <a:buAutoNum type="arabicPeriod" startAt="3"/>
            </a:pPr>
            <a:endParaRPr lang="en-US" altLang="en-US" sz="1800">
              <a:latin typeface="Arial" charset="0"/>
            </a:endParaRPr>
          </a:p>
          <a:p>
            <a:pPr lvl="1" eaLnBrk="1" hangingPunct="1">
              <a:lnSpc>
                <a:spcPct val="114000"/>
              </a:lnSpc>
              <a:spcBef>
                <a:spcPct val="0"/>
              </a:spcBef>
              <a:buFont typeface="Calibri" pitchFamily="34" charset="0"/>
              <a:buAutoNum type="arabicPeriod" startAt="3"/>
            </a:pPr>
            <a:endParaRPr lang="en-US" altLang="en-US" sz="1800">
              <a:latin typeface="Arial" charset="0"/>
            </a:endParaRPr>
          </a:p>
          <a:p>
            <a:pPr lvl="1" eaLnBrk="1" hangingPunct="1">
              <a:lnSpc>
                <a:spcPct val="114000"/>
              </a:lnSpc>
              <a:spcBef>
                <a:spcPct val="0"/>
              </a:spcBef>
              <a:buFont typeface="Calibri" pitchFamily="34" charset="0"/>
              <a:buAutoNum type="arabicPeriod" startAt="3"/>
            </a:pPr>
            <a:r>
              <a:rPr lang="en-US" altLang="en-US" sz="1800">
                <a:latin typeface="Arial" charset="0"/>
              </a:rPr>
              <a:t>A personally owned pickup truck hauling a boat, camper, horse, or utility trailer with a GCWR in excess of 10,000 lbs. not operating in commerce or as part of a business.</a:t>
            </a:r>
          </a:p>
          <a:p>
            <a:pPr lvl="1" eaLnBrk="1" hangingPunct="1">
              <a:lnSpc>
                <a:spcPct val="114000"/>
              </a:lnSpc>
              <a:spcBef>
                <a:spcPct val="0"/>
              </a:spcBef>
              <a:buFont typeface="Calibri" pitchFamily="34" charset="0"/>
              <a:buAutoNum type="arabicPeriod" startAt="3"/>
            </a:pPr>
            <a:endParaRPr lang="en-US" altLang="en-US" sz="1800">
              <a:latin typeface="Arial" charset="0"/>
            </a:endParaRPr>
          </a:p>
          <a:p>
            <a:pPr lvl="1" eaLnBrk="1" hangingPunct="1">
              <a:lnSpc>
                <a:spcPct val="114000"/>
              </a:lnSpc>
              <a:spcBef>
                <a:spcPct val="0"/>
              </a:spcBef>
              <a:buFont typeface="Calibri" pitchFamily="34" charset="0"/>
              <a:buAutoNum type="arabicPeriod" startAt="3"/>
            </a:pPr>
            <a:endParaRPr lang="en-US" altLang="en-US" sz="1800">
              <a:latin typeface="Arial" charset="0"/>
            </a:endParaRPr>
          </a:p>
          <a:p>
            <a:pPr lvl="1" eaLnBrk="1" hangingPunct="1">
              <a:lnSpc>
                <a:spcPct val="114000"/>
              </a:lnSpc>
              <a:spcBef>
                <a:spcPct val="0"/>
              </a:spcBef>
              <a:buFont typeface="Calibri" pitchFamily="34" charset="0"/>
              <a:buAutoNum type="arabicPeriod" startAt="3"/>
            </a:pPr>
            <a:endParaRPr lang="en-US" altLang="en-US" sz="1800">
              <a:latin typeface="Arial" charset="0"/>
            </a:endParaRPr>
          </a:p>
          <a:p>
            <a:pPr lvl="1" eaLnBrk="1" hangingPunct="1">
              <a:lnSpc>
                <a:spcPct val="114000"/>
              </a:lnSpc>
              <a:spcBef>
                <a:spcPct val="0"/>
              </a:spcBef>
              <a:buFont typeface="Calibri" pitchFamily="34" charset="0"/>
              <a:buAutoNum type="arabicPeriod" startAt="3"/>
            </a:pPr>
            <a:r>
              <a:rPr lang="en-US" altLang="en-US" sz="1800">
                <a:latin typeface="Arial" charset="0"/>
              </a:rPr>
              <a:t>A family operating a personally owned and registered recreational vehicle or motor home in excess of 10,000 lbs. GVWR.</a:t>
            </a: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E593F7C-FCC9-45E1-A5B3-0566C6EEA82F}" type="slidenum">
              <a:rPr lang="en-US" altLang="en-US" sz="1200">
                <a:solidFill>
                  <a:srgbClr val="898989"/>
                </a:solidFill>
              </a:rPr>
              <a:pPr>
                <a:spcBef>
                  <a:spcPct val="0"/>
                </a:spcBef>
                <a:buFontTx/>
                <a:buNone/>
              </a:pPr>
              <a:t>59</a:t>
            </a:fld>
            <a:endParaRPr lang="en-US" altLang="en-US" sz="1200">
              <a:solidFill>
                <a:srgbClr val="898989"/>
              </a:solidFill>
            </a:endParaRPr>
          </a:p>
        </p:txBody>
      </p:sp>
      <p:sp>
        <p:nvSpPr>
          <p:cNvPr id="5" name="TextBox 4"/>
          <p:cNvSpPr txBox="1"/>
          <p:nvPr/>
        </p:nvSpPr>
        <p:spPr>
          <a:xfrm>
            <a:off x="914400" y="544513"/>
            <a:ext cx="7315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Crash Severity</a:t>
            </a:r>
          </a:p>
        </p:txBody>
      </p:sp>
      <p:sp>
        <p:nvSpPr>
          <p:cNvPr id="6" name="TextBox 5"/>
          <p:cNvSpPr txBox="1"/>
          <p:nvPr/>
        </p:nvSpPr>
        <p:spPr>
          <a:xfrm>
            <a:off x="439738" y="1208088"/>
            <a:ext cx="5003800" cy="4271962"/>
          </a:xfrm>
          <a:prstGeom prst="rect">
            <a:avLst/>
          </a:prstGeom>
          <a:noFill/>
        </p:spPr>
        <p:txBody>
          <a:bodyPr>
            <a:spAutoFit/>
          </a:bodyPr>
          <a:lstStyle/>
          <a:p>
            <a:pPr eaLnBrk="1" hangingPunct="1">
              <a:defRPr/>
            </a:pPr>
            <a:r>
              <a:rPr lang="en-US" dirty="0"/>
              <a:t>Crashes are reportable to FMCSA that result in:</a:t>
            </a:r>
          </a:p>
          <a:p>
            <a:pPr eaLnBrk="1" hangingPunct="1">
              <a:defRPr/>
            </a:pPr>
            <a:endParaRPr lang="en-US" dirty="0"/>
          </a:p>
          <a:p>
            <a:pPr marL="742950" lvl="1" indent="-285750" eaLnBrk="1" hangingPunct="1">
              <a:lnSpc>
                <a:spcPct val="119000"/>
              </a:lnSpc>
              <a:buFont typeface="Arial" pitchFamily="34" charset="0"/>
              <a:buChar char="•"/>
              <a:defRPr/>
            </a:pPr>
            <a:r>
              <a:rPr lang="en-US" dirty="0"/>
              <a:t>A </a:t>
            </a:r>
            <a:r>
              <a:rPr lang="en-US" b="1" dirty="0"/>
              <a:t>fatality</a:t>
            </a:r>
            <a:r>
              <a:rPr lang="en-US" dirty="0"/>
              <a:t>: </a:t>
            </a:r>
            <a:r>
              <a:rPr lang="en-US" b="1" u="sng" dirty="0"/>
              <a:t>ANY</a:t>
            </a:r>
            <a:r>
              <a:rPr lang="en-US" dirty="0"/>
              <a:t> person(s) killed in or outside of any vehicle (truck, bus, car, etc.) involved in the crash or who dies within 30 days of the crash as a result of an injury sustained in the crash.</a:t>
            </a:r>
          </a:p>
          <a:p>
            <a:pPr lvl="1" eaLnBrk="1" hangingPunct="1">
              <a:lnSpc>
                <a:spcPct val="119000"/>
              </a:lnSpc>
              <a:defRPr/>
            </a:pPr>
            <a:endParaRPr lang="en-US" dirty="0"/>
          </a:p>
          <a:p>
            <a:pPr lvl="1" eaLnBrk="1" hangingPunct="1">
              <a:lnSpc>
                <a:spcPct val="119000"/>
              </a:lnSpc>
              <a:defRPr/>
            </a:pPr>
            <a:endParaRPr lang="en-US" dirty="0"/>
          </a:p>
          <a:p>
            <a:pPr marL="742950" lvl="1" indent="-285750" eaLnBrk="1" hangingPunct="1">
              <a:lnSpc>
                <a:spcPct val="119000"/>
              </a:lnSpc>
              <a:buFont typeface="Arial" pitchFamily="34" charset="0"/>
              <a:buChar char="•"/>
              <a:defRPr/>
            </a:pPr>
            <a:r>
              <a:rPr lang="en-US" dirty="0"/>
              <a:t>An </a:t>
            </a:r>
            <a:r>
              <a:rPr lang="en-US" b="1" dirty="0"/>
              <a:t>injury</a:t>
            </a:r>
            <a:r>
              <a:rPr lang="en-US" dirty="0"/>
              <a:t>: </a:t>
            </a:r>
            <a:r>
              <a:rPr lang="en-US" b="1" u="sng" dirty="0"/>
              <a:t>ANY</a:t>
            </a:r>
            <a:r>
              <a:rPr lang="en-US" dirty="0"/>
              <a:t> person(s) injured as a result of the crash who immediately receives medical treatment </a:t>
            </a:r>
            <a:r>
              <a:rPr lang="en-US" u="sng" dirty="0"/>
              <a:t>away from the crash scene.</a:t>
            </a:r>
          </a:p>
        </p:txBody>
      </p:sp>
      <p:pic>
        <p:nvPicPr>
          <p:cNvPr id="624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661988"/>
            <a:ext cx="40671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28BDB13-8CA1-4CA6-8855-3397B743A9FA}" type="slidenum">
              <a:rPr lang="en-US" altLang="en-US" sz="1200">
                <a:solidFill>
                  <a:srgbClr val="898989"/>
                </a:solidFill>
              </a:rPr>
              <a:pPr>
                <a:spcBef>
                  <a:spcPct val="0"/>
                </a:spcBef>
                <a:buFontTx/>
                <a:buNone/>
              </a:pPr>
              <a:t>6</a:t>
            </a:fld>
            <a:endParaRPr lang="en-US" altLang="en-US" sz="1200">
              <a:solidFill>
                <a:srgbClr val="898989"/>
              </a:solidFill>
            </a:endParaRPr>
          </a:p>
        </p:txBody>
      </p:sp>
      <p:sp>
        <p:nvSpPr>
          <p:cNvPr id="8195" name="TextBox 5"/>
          <p:cNvSpPr txBox="1">
            <a:spLocks noChangeArrowheads="1"/>
          </p:cNvSpPr>
          <p:nvPr/>
        </p:nvSpPr>
        <p:spPr bwMode="auto">
          <a:xfrm>
            <a:off x="8739188" y="6443663"/>
            <a:ext cx="2555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6</a:t>
            </a:r>
          </a:p>
        </p:txBody>
      </p:sp>
      <p:pic>
        <p:nvPicPr>
          <p:cNvPr id="81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9525"/>
            <a:ext cx="9245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5"/>
          <p:cNvSpPr txBox="1">
            <a:spLocks noChangeArrowheads="1"/>
          </p:cNvSpPr>
          <p:nvPr/>
        </p:nvSpPr>
        <p:spPr bwMode="auto">
          <a:xfrm>
            <a:off x="8734425" y="6615113"/>
            <a:ext cx="2555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charset="0"/>
              </a:rPr>
              <a:t>6</a:t>
            </a:r>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2C8A3B24-DBA1-4970-9F14-B348443783E4}" type="slidenum">
              <a:rPr lang="en-US" altLang="en-US" sz="1200">
                <a:solidFill>
                  <a:srgbClr val="898989"/>
                </a:solidFill>
              </a:rPr>
              <a:pPr>
                <a:spcBef>
                  <a:spcPct val="0"/>
                </a:spcBef>
                <a:buFontTx/>
                <a:buNone/>
              </a:pPr>
              <a:t>60</a:t>
            </a:fld>
            <a:endParaRPr lang="en-US" altLang="en-US" sz="1200">
              <a:solidFill>
                <a:srgbClr val="898989"/>
              </a:solidFill>
            </a:endParaRPr>
          </a:p>
        </p:txBody>
      </p:sp>
      <p:sp>
        <p:nvSpPr>
          <p:cNvPr id="5" name="TextBox 4"/>
          <p:cNvSpPr txBox="1"/>
          <p:nvPr/>
        </p:nvSpPr>
        <p:spPr>
          <a:xfrm>
            <a:off x="647700" y="1327150"/>
            <a:ext cx="7848600" cy="1476375"/>
          </a:xfrm>
          <a:prstGeom prst="rect">
            <a:avLst/>
          </a:prstGeom>
          <a:noFill/>
        </p:spPr>
        <p:txBody>
          <a:bodyPr>
            <a:spAutoFit/>
          </a:bodyPr>
          <a:lstStyle/>
          <a:p>
            <a:pPr eaLnBrk="1" hangingPunct="1">
              <a:defRPr/>
            </a:pPr>
            <a:r>
              <a:rPr lang="en-US" i="1" dirty="0">
                <a:solidFill>
                  <a:schemeClr val="accent6">
                    <a:lumMod val="75000"/>
                  </a:schemeClr>
                </a:solidFill>
              </a:rPr>
              <a:t>What is the meaning of ‘immediate medical attention?’</a:t>
            </a:r>
          </a:p>
          <a:p>
            <a:pPr eaLnBrk="1" hangingPunct="1">
              <a:defRPr/>
            </a:pPr>
            <a:endParaRPr lang="en-US" b="1" i="1" dirty="0"/>
          </a:p>
          <a:p>
            <a:pPr marL="742950" lvl="1" indent="-285750" eaLnBrk="1" hangingPunct="1">
              <a:buFont typeface="Arial" pitchFamily="34" charset="0"/>
              <a:buChar char="•"/>
              <a:defRPr/>
            </a:pPr>
            <a:r>
              <a:rPr lang="en-US" dirty="0"/>
              <a:t>A person who immediately receives medical attention and is transported directly from the scene of an crash to a hospital or medical facility.</a:t>
            </a:r>
          </a:p>
        </p:txBody>
      </p:sp>
      <p:sp>
        <p:nvSpPr>
          <p:cNvPr id="6" name="TextBox 5"/>
          <p:cNvSpPr txBox="1"/>
          <p:nvPr/>
        </p:nvSpPr>
        <p:spPr>
          <a:xfrm>
            <a:off x="728663" y="3475038"/>
            <a:ext cx="7543800" cy="1477962"/>
          </a:xfrm>
          <a:prstGeom prst="rect">
            <a:avLst/>
          </a:prstGeom>
          <a:noFill/>
        </p:spPr>
        <p:txBody>
          <a:bodyPr>
            <a:spAutoFit/>
          </a:bodyPr>
          <a:lstStyle/>
          <a:p>
            <a:pPr eaLnBrk="1" hangingPunct="1">
              <a:defRPr/>
            </a:pPr>
            <a:r>
              <a:rPr lang="en-US" i="1" dirty="0">
                <a:solidFill>
                  <a:schemeClr val="accent6">
                    <a:lumMod val="75000"/>
                  </a:schemeClr>
                </a:solidFill>
              </a:rPr>
              <a:t>Must a person who is injured in an crash be transported to a treatment facility in an ambulance?</a:t>
            </a:r>
          </a:p>
          <a:p>
            <a:pPr eaLnBrk="1" hangingPunct="1">
              <a:defRPr/>
            </a:pPr>
            <a:endParaRPr lang="en-US" dirty="0"/>
          </a:p>
          <a:p>
            <a:pPr marL="742950" lvl="1" indent="-285750" eaLnBrk="1" hangingPunct="1">
              <a:buFont typeface="Arial" pitchFamily="34" charset="0"/>
              <a:buChar char="•"/>
              <a:defRPr/>
            </a:pPr>
            <a:r>
              <a:rPr lang="en-US" dirty="0"/>
              <a:t>No. Any type of vehicle may be used to transport an injured person from the crash scene to a treatment facility. </a:t>
            </a: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DB2DA059-411A-496C-95D0-BFC7EA8B84E6}" type="slidenum">
              <a:rPr lang="en-US" altLang="en-US" sz="1200">
                <a:solidFill>
                  <a:srgbClr val="898989"/>
                </a:solidFill>
              </a:rPr>
              <a:pPr>
                <a:spcBef>
                  <a:spcPct val="0"/>
                </a:spcBef>
                <a:buFontTx/>
                <a:buNone/>
              </a:pPr>
              <a:t>61</a:t>
            </a:fld>
            <a:endParaRPr lang="en-US" altLang="en-US" sz="1200">
              <a:solidFill>
                <a:srgbClr val="898989"/>
              </a:solidFill>
            </a:endParaRPr>
          </a:p>
        </p:txBody>
      </p:sp>
      <p:sp>
        <p:nvSpPr>
          <p:cNvPr id="5" name="TextBox 4"/>
          <p:cNvSpPr txBox="1"/>
          <p:nvPr/>
        </p:nvSpPr>
        <p:spPr>
          <a:xfrm>
            <a:off x="762000" y="561975"/>
            <a:ext cx="76200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Disabling Damage/Assistance vs. Towing</a:t>
            </a:r>
          </a:p>
        </p:txBody>
      </p:sp>
      <p:sp>
        <p:nvSpPr>
          <p:cNvPr id="64516" name="TextBox 5"/>
          <p:cNvSpPr txBox="1">
            <a:spLocks noChangeArrowheads="1"/>
          </p:cNvSpPr>
          <p:nvPr/>
        </p:nvSpPr>
        <p:spPr bwMode="auto">
          <a:xfrm>
            <a:off x="581025" y="2206625"/>
            <a:ext cx="52419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Crashes are reportable to FMCSA that result in:</a:t>
            </a: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lvl="1" eaLnBrk="1" hangingPunct="1">
              <a:lnSpc>
                <a:spcPct val="114000"/>
              </a:lnSpc>
              <a:spcBef>
                <a:spcPct val="0"/>
              </a:spcBef>
              <a:buFont typeface="Arial" charset="0"/>
              <a:buChar char="•"/>
            </a:pPr>
            <a:r>
              <a:rPr lang="en-US" altLang="en-US" sz="1800">
                <a:latin typeface="Arial" charset="0"/>
              </a:rPr>
              <a:t>A </a:t>
            </a:r>
            <a:r>
              <a:rPr lang="en-US" altLang="en-US" sz="1800" b="1">
                <a:latin typeface="Arial" charset="0"/>
              </a:rPr>
              <a:t>tow-away</a:t>
            </a:r>
            <a:r>
              <a:rPr lang="en-US" altLang="en-US" sz="1800">
                <a:latin typeface="Arial" charset="0"/>
              </a:rPr>
              <a:t>: </a:t>
            </a:r>
            <a:r>
              <a:rPr lang="en-US" altLang="en-US" sz="1800" b="1" u="sng">
                <a:latin typeface="Arial" charset="0"/>
              </a:rPr>
              <a:t>ANY</a:t>
            </a:r>
            <a:r>
              <a:rPr lang="en-US" altLang="en-US" sz="1800">
                <a:latin typeface="Arial" charset="0"/>
              </a:rPr>
              <a:t> motor vehicle (truck, bus, car, etc.) disabled as a result of the crash and transported away from the scene by a tow truck or other vehicle.</a:t>
            </a:r>
          </a:p>
        </p:txBody>
      </p:sp>
      <p:pic>
        <p:nvPicPr>
          <p:cNvPr id="645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1087438"/>
            <a:ext cx="3484563"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9EA018CD-F642-4366-8FFD-B82C31021399}" type="slidenum">
              <a:rPr lang="en-US" altLang="en-US" sz="1200">
                <a:solidFill>
                  <a:srgbClr val="898989"/>
                </a:solidFill>
              </a:rPr>
              <a:pPr>
                <a:spcBef>
                  <a:spcPct val="0"/>
                </a:spcBef>
                <a:buFontTx/>
                <a:buNone/>
              </a:pPr>
              <a:t>62</a:t>
            </a:fld>
            <a:endParaRPr lang="en-US" altLang="en-US" sz="1200">
              <a:solidFill>
                <a:srgbClr val="898989"/>
              </a:solidFill>
            </a:endParaRPr>
          </a:p>
        </p:txBody>
      </p:sp>
      <p:sp>
        <p:nvSpPr>
          <p:cNvPr id="5" name="TextBox 4"/>
          <p:cNvSpPr txBox="1"/>
          <p:nvPr/>
        </p:nvSpPr>
        <p:spPr>
          <a:xfrm>
            <a:off x="762000" y="604838"/>
            <a:ext cx="76200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Disabling Damage/Assistance vs. Towing</a:t>
            </a:r>
          </a:p>
        </p:txBody>
      </p:sp>
      <p:sp>
        <p:nvSpPr>
          <p:cNvPr id="6" name="TextBox 5"/>
          <p:cNvSpPr txBox="1"/>
          <p:nvPr/>
        </p:nvSpPr>
        <p:spPr>
          <a:xfrm>
            <a:off x="504825" y="1712913"/>
            <a:ext cx="8134350" cy="2247900"/>
          </a:xfrm>
          <a:prstGeom prst="rect">
            <a:avLst/>
          </a:prstGeom>
          <a:noFill/>
        </p:spPr>
        <p:txBody>
          <a:bodyPr>
            <a:spAutoFit/>
          </a:bodyPr>
          <a:lstStyle/>
          <a:p>
            <a:pPr eaLnBrk="1" hangingPunct="1">
              <a:lnSpc>
                <a:spcPct val="150000"/>
              </a:lnSpc>
              <a:defRPr/>
            </a:pPr>
            <a:r>
              <a:rPr lang="en-US" dirty="0">
                <a:solidFill>
                  <a:schemeClr val="accent6">
                    <a:lumMod val="75000"/>
                  </a:schemeClr>
                </a:solidFill>
              </a:rPr>
              <a:t>Disabling Damage: </a:t>
            </a:r>
            <a:r>
              <a:rPr lang="en-US" dirty="0"/>
              <a:t>Damage that precludes departure of a motor vehicle from the scene of the crash in its usual manner in daylight after simple repairs.</a:t>
            </a:r>
          </a:p>
          <a:p>
            <a:pPr eaLnBrk="1" hangingPunct="1">
              <a:lnSpc>
                <a:spcPct val="150000"/>
              </a:lnSpc>
              <a:defRPr/>
            </a:pPr>
            <a:endParaRPr lang="en-US" dirty="0"/>
          </a:p>
          <a:p>
            <a:pPr eaLnBrk="1" hangingPunct="1">
              <a:defRPr/>
            </a:pPr>
            <a:r>
              <a:rPr lang="en-US" dirty="0"/>
              <a:t>	Inclusions</a:t>
            </a:r>
          </a:p>
          <a:p>
            <a:pPr marL="1657350" lvl="3" indent="-285750" eaLnBrk="1" hangingPunct="1">
              <a:lnSpc>
                <a:spcPct val="114000"/>
              </a:lnSpc>
              <a:buFont typeface="Arial" pitchFamily="34" charset="0"/>
              <a:buChar char="•"/>
              <a:defRPr/>
            </a:pPr>
            <a:r>
              <a:rPr lang="en-US" dirty="0"/>
              <a:t>Damage to motor vehicles that could have been driven, but would have been further damaged if so driven.</a:t>
            </a:r>
          </a:p>
        </p:txBody>
      </p:sp>
      <p:sp>
        <p:nvSpPr>
          <p:cNvPr id="65541" name="TextBox 6"/>
          <p:cNvSpPr txBox="1">
            <a:spLocks noChangeArrowheads="1"/>
          </p:cNvSpPr>
          <p:nvPr/>
        </p:nvSpPr>
        <p:spPr bwMode="auto">
          <a:xfrm>
            <a:off x="571500" y="3962400"/>
            <a:ext cx="80010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57350" indent="-28575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	Exclusions</a:t>
            </a:r>
          </a:p>
          <a:p>
            <a:pPr lvl="3" eaLnBrk="1" hangingPunct="1">
              <a:lnSpc>
                <a:spcPct val="114000"/>
              </a:lnSpc>
              <a:spcBef>
                <a:spcPct val="0"/>
              </a:spcBef>
              <a:buFont typeface="Arial" charset="0"/>
              <a:buChar char="•"/>
            </a:pPr>
            <a:r>
              <a:rPr lang="en-US" altLang="en-US" sz="1800">
                <a:latin typeface="Arial" charset="0"/>
              </a:rPr>
              <a:t>Damage that can be remedied temporarily at the scene of the crash without special tools or parts.</a:t>
            </a:r>
          </a:p>
          <a:p>
            <a:pPr lvl="3" eaLnBrk="1" hangingPunct="1">
              <a:lnSpc>
                <a:spcPct val="114000"/>
              </a:lnSpc>
              <a:spcBef>
                <a:spcPct val="0"/>
              </a:spcBef>
              <a:buFont typeface="Arial" charset="0"/>
              <a:buChar char="•"/>
            </a:pPr>
            <a:r>
              <a:rPr lang="en-US" altLang="en-US" sz="1800">
                <a:latin typeface="Arial" charset="0"/>
              </a:rPr>
              <a:t>Tire disablement without other damage even if no spare tire is available. </a:t>
            </a: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F5A947C-4F4E-4211-8333-E8921A48A1B7}" type="slidenum">
              <a:rPr lang="en-US" altLang="en-US" sz="1200">
                <a:solidFill>
                  <a:srgbClr val="898989"/>
                </a:solidFill>
              </a:rPr>
              <a:pPr>
                <a:spcBef>
                  <a:spcPct val="0"/>
                </a:spcBef>
                <a:buFontTx/>
                <a:buNone/>
              </a:pPr>
              <a:t>63</a:t>
            </a:fld>
            <a:endParaRPr lang="en-US" altLang="en-US" sz="1200">
              <a:solidFill>
                <a:srgbClr val="898989"/>
              </a:solidFill>
            </a:endParaRPr>
          </a:p>
        </p:txBody>
      </p:sp>
      <p:sp>
        <p:nvSpPr>
          <p:cNvPr id="65539" name="TextBox 4"/>
          <p:cNvSpPr txBox="1">
            <a:spLocks noChangeArrowheads="1"/>
          </p:cNvSpPr>
          <p:nvPr/>
        </p:nvSpPr>
        <p:spPr bwMode="auto">
          <a:xfrm>
            <a:off x="685800" y="2400300"/>
            <a:ext cx="7772400" cy="1447800"/>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4400" dirty="0" smtClean="0">
                <a:latin typeface="Arial" charset="0"/>
              </a:rPr>
              <a:t>Identifying the Responsible Motor Carrier</a:t>
            </a: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C494AA1-61C2-4728-9162-39D0CD2410D9}" type="slidenum">
              <a:rPr lang="en-US" altLang="en-US" sz="1200">
                <a:solidFill>
                  <a:srgbClr val="898989"/>
                </a:solidFill>
              </a:rPr>
              <a:pPr>
                <a:spcBef>
                  <a:spcPct val="0"/>
                </a:spcBef>
                <a:buFontTx/>
                <a:buNone/>
              </a:pPr>
              <a:t>64</a:t>
            </a:fld>
            <a:endParaRPr lang="en-US" altLang="en-US" sz="1200">
              <a:solidFill>
                <a:srgbClr val="898989"/>
              </a:solidFill>
            </a:endParaRPr>
          </a:p>
        </p:txBody>
      </p:sp>
      <p:sp>
        <p:nvSpPr>
          <p:cNvPr id="5" name="TextBox 4"/>
          <p:cNvSpPr txBox="1"/>
          <p:nvPr/>
        </p:nvSpPr>
        <p:spPr>
          <a:xfrm>
            <a:off x="457200" y="1406525"/>
            <a:ext cx="6348413" cy="3914775"/>
          </a:xfrm>
          <a:prstGeom prst="rect">
            <a:avLst/>
          </a:prstGeom>
          <a:noFill/>
        </p:spPr>
        <p:txBody>
          <a:bodyPr>
            <a:spAutoFit/>
          </a:bodyPr>
          <a:lstStyle/>
          <a:p>
            <a:pPr eaLnBrk="1" hangingPunct="1">
              <a:lnSpc>
                <a:spcPct val="115000"/>
              </a:lnSpc>
              <a:defRPr/>
            </a:pPr>
            <a:r>
              <a:rPr lang="en-US" dirty="0">
                <a:solidFill>
                  <a:schemeClr val="accent6">
                    <a:lumMod val="75000"/>
                  </a:schemeClr>
                </a:solidFill>
              </a:rPr>
              <a:t>Motor Carrier</a:t>
            </a:r>
            <a:r>
              <a:rPr lang="en-US" dirty="0"/>
              <a:t>: the business entity, individual, partnership, corporation, or religious organization </a:t>
            </a:r>
            <a:r>
              <a:rPr lang="en-US" u="sng" dirty="0"/>
              <a:t>responsible</a:t>
            </a:r>
            <a:r>
              <a:rPr lang="en-US" dirty="0"/>
              <a:t> for the transportation of goods, property or people.</a:t>
            </a:r>
          </a:p>
          <a:p>
            <a:pPr eaLnBrk="1" hangingPunct="1">
              <a:lnSpc>
                <a:spcPct val="115000"/>
              </a:lnSpc>
              <a:defRPr/>
            </a:pPr>
            <a:endParaRPr lang="en-US" dirty="0"/>
          </a:p>
          <a:p>
            <a:pPr eaLnBrk="1" hangingPunct="1">
              <a:lnSpc>
                <a:spcPct val="115000"/>
              </a:lnSpc>
              <a:defRPr/>
            </a:pPr>
            <a:endParaRPr lang="en-US" dirty="0"/>
          </a:p>
          <a:p>
            <a:pPr eaLnBrk="1" hangingPunct="1">
              <a:lnSpc>
                <a:spcPct val="115000"/>
              </a:lnSpc>
              <a:defRPr/>
            </a:pPr>
            <a:r>
              <a:rPr lang="en-US" dirty="0">
                <a:solidFill>
                  <a:schemeClr val="accent6">
                    <a:lumMod val="75000"/>
                  </a:schemeClr>
                </a:solidFill>
              </a:rPr>
              <a:t>For-Hire Carrier</a:t>
            </a:r>
            <a:r>
              <a:rPr lang="en-US" dirty="0"/>
              <a:t>: a person engaged in the transportation of goods or passengers for compensation.</a:t>
            </a:r>
          </a:p>
          <a:p>
            <a:pPr eaLnBrk="1" hangingPunct="1">
              <a:lnSpc>
                <a:spcPct val="115000"/>
              </a:lnSpc>
              <a:defRPr/>
            </a:pPr>
            <a:endParaRPr lang="en-US" dirty="0"/>
          </a:p>
          <a:p>
            <a:pPr eaLnBrk="1" hangingPunct="1">
              <a:lnSpc>
                <a:spcPct val="115000"/>
              </a:lnSpc>
              <a:defRPr/>
            </a:pPr>
            <a:endParaRPr lang="en-US" dirty="0"/>
          </a:p>
          <a:p>
            <a:pPr eaLnBrk="1" hangingPunct="1">
              <a:lnSpc>
                <a:spcPct val="115000"/>
              </a:lnSpc>
              <a:defRPr/>
            </a:pPr>
            <a:r>
              <a:rPr lang="en-US" dirty="0">
                <a:solidFill>
                  <a:schemeClr val="accent6">
                    <a:lumMod val="75000"/>
                  </a:schemeClr>
                </a:solidFill>
              </a:rPr>
              <a:t>Private Motor Carrier</a:t>
            </a:r>
            <a:r>
              <a:rPr lang="en-US" dirty="0"/>
              <a:t>: a person who provides transportation of property or passengers, by commercial motor vehicle, and is not a for-hire motor carrier.</a:t>
            </a:r>
          </a:p>
        </p:txBody>
      </p:sp>
      <p:sp>
        <p:nvSpPr>
          <p:cNvPr id="6" name="TextBox 5"/>
          <p:cNvSpPr txBox="1"/>
          <p:nvPr/>
        </p:nvSpPr>
        <p:spPr>
          <a:xfrm>
            <a:off x="647700" y="519113"/>
            <a:ext cx="78486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Definitions:  Motor Carrier</a:t>
            </a:r>
          </a:p>
        </p:txBody>
      </p:sp>
      <p:pic>
        <p:nvPicPr>
          <p:cNvPr id="6758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801688"/>
            <a:ext cx="202882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07E4707-A5FD-4E4F-865E-DA8805214431}" type="slidenum">
              <a:rPr lang="en-US" altLang="en-US" sz="1200">
                <a:solidFill>
                  <a:srgbClr val="898989"/>
                </a:solidFill>
              </a:rPr>
              <a:pPr>
                <a:spcBef>
                  <a:spcPct val="0"/>
                </a:spcBef>
                <a:buFontTx/>
                <a:buNone/>
              </a:pPr>
              <a:t>65</a:t>
            </a:fld>
            <a:endParaRPr lang="en-US" altLang="en-US" sz="1200">
              <a:solidFill>
                <a:srgbClr val="898989"/>
              </a:solidFill>
            </a:endParaRPr>
          </a:p>
        </p:txBody>
      </p:sp>
      <p:sp>
        <p:nvSpPr>
          <p:cNvPr id="5" name="TextBox 4"/>
          <p:cNvSpPr txBox="1"/>
          <p:nvPr/>
        </p:nvSpPr>
        <p:spPr>
          <a:xfrm>
            <a:off x="647700" y="604838"/>
            <a:ext cx="78486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Ways to Identify Motor Carriers</a:t>
            </a:r>
          </a:p>
        </p:txBody>
      </p:sp>
      <p:sp>
        <p:nvSpPr>
          <p:cNvPr id="6" name="TextBox 5"/>
          <p:cNvSpPr txBox="1"/>
          <p:nvPr/>
        </p:nvSpPr>
        <p:spPr>
          <a:xfrm>
            <a:off x="542925" y="1439863"/>
            <a:ext cx="8058150" cy="3970337"/>
          </a:xfrm>
          <a:prstGeom prst="rect">
            <a:avLst/>
          </a:prstGeom>
          <a:noFill/>
        </p:spPr>
        <p:txBody>
          <a:bodyPr>
            <a:spAutoFit/>
          </a:bodyPr>
          <a:lstStyle/>
          <a:p>
            <a:pPr eaLnBrk="1" hangingPunct="1">
              <a:defRPr/>
            </a:pPr>
            <a:r>
              <a:rPr lang="en-US" dirty="0"/>
              <a:t>Driver Interview:</a:t>
            </a:r>
          </a:p>
          <a:p>
            <a:pPr eaLnBrk="1" hangingPunct="1">
              <a:defRPr/>
            </a:pPr>
            <a:endParaRPr lang="en-US" dirty="0"/>
          </a:p>
          <a:p>
            <a:pPr marL="342900" indent="-342900" eaLnBrk="1" hangingPunct="1">
              <a:buFontTx/>
              <a:buAutoNum type="arabicPeriod"/>
              <a:defRPr/>
            </a:pPr>
            <a:r>
              <a:rPr lang="en-US" dirty="0"/>
              <a:t>Are you the Motor Carrier responsible for this load? If not, who is?</a:t>
            </a:r>
          </a:p>
          <a:p>
            <a:pPr marL="342900" indent="-342900" eaLnBrk="1" hangingPunct="1">
              <a:buFontTx/>
              <a:buAutoNum type="arabicPeriod"/>
              <a:defRPr/>
            </a:pPr>
            <a:endParaRPr lang="en-US" dirty="0"/>
          </a:p>
          <a:p>
            <a:pPr marL="342900" indent="-342900" eaLnBrk="1" hangingPunct="1">
              <a:buFontTx/>
              <a:buAutoNum type="arabicPeriod"/>
              <a:defRPr/>
            </a:pPr>
            <a:r>
              <a:rPr lang="en-US" dirty="0"/>
              <a:t>Is the name and USDOT# on the side of your vehicle that of the motor carrier?</a:t>
            </a:r>
          </a:p>
          <a:p>
            <a:pPr marL="342900" indent="-342900" eaLnBrk="1" hangingPunct="1">
              <a:buFontTx/>
              <a:buAutoNum type="arabicPeriod"/>
              <a:defRPr/>
            </a:pPr>
            <a:endParaRPr lang="en-US" dirty="0"/>
          </a:p>
          <a:p>
            <a:pPr marL="342900" indent="-342900" eaLnBrk="1" hangingPunct="1">
              <a:buFontTx/>
              <a:buAutoNum type="arabicPeriod"/>
              <a:defRPr/>
            </a:pPr>
            <a:r>
              <a:rPr lang="en-US" dirty="0"/>
              <a:t>What documentation do you have on board to verify the motor carrier?</a:t>
            </a:r>
          </a:p>
          <a:p>
            <a:pPr marL="342900" indent="-342900" eaLnBrk="1" hangingPunct="1">
              <a:buFontTx/>
              <a:buAutoNum type="arabicPeriod"/>
              <a:defRPr/>
            </a:pPr>
            <a:endParaRPr lang="en-US" dirty="0"/>
          </a:p>
          <a:p>
            <a:pPr marL="342900" indent="-342900" eaLnBrk="1" hangingPunct="1">
              <a:buFontTx/>
              <a:buAutoNum type="arabicPeriod"/>
              <a:defRPr/>
            </a:pPr>
            <a:r>
              <a:rPr lang="en-US" dirty="0"/>
              <a:t>Are your services leased to another carrier?</a:t>
            </a:r>
          </a:p>
          <a:p>
            <a:pPr marL="342900" indent="-342900" eaLnBrk="1" hangingPunct="1">
              <a:buFontTx/>
              <a:buAutoNum type="arabicPeriod"/>
              <a:defRPr/>
            </a:pPr>
            <a:endParaRPr lang="en-US" dirty="0"/>
          </a:p>
          <a:p>
            <a:pPr marL="342900" indent="-342900" eaLnBrk="1" hangingPunct="1">
              <a:buFontTx/>
              <a:buAutoNum type="arabicPeriod"/>
              <a:defRPr/>
            </a:pPr>
            <a:r>
              <a:rPr lang="en-US" dirty="0"/>
              <a:t>Are you using a cargo broker?</a:t>
            </a:r>
          </a:p>
          <a:p>
            <a:pPr marL="342900" indent="-342900" eaLnBrk="1" hangingPunct="1">
              <a:buFontTx/>
              <a:buAutoNum type="arabicPeriod"/>
              <a:defRPr/>
            </a:pPr>
            <a:endParaRPr lang="en-US" dirty="0"/>
          </a:p>
          <a:p>
            <a:pPr marL="342900" indent="-342900" eaLnBrk="1" hangingPunct="1">
              <a:buFontTx/>
              <a:buAutoNum type="arabicPeriod"/>
              <a:defRPr/>
            </a:pPr>
            <a:r>
              <a:rPr lang="en-US" dirty="0"/>
              <a:t>Where is the motor carrier’s principle place of business? </a:t>
            </a:r>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177B2E0-CA6A-4EDB-A698-4E995A875D79}" type="slidenum">
              <a:rPr lang="en-US" altLang="en-US" sz="1200">
                <a:solidFill>
                  <a:srgbClr val="898989"/>
                </a:solidFill>
              </a:rPr>
              <a:pPr>
                <a:spcBef>
                  <a:spcPct val="0"/>
                </a:spcBef>
                <a:buFontTx/>
                <a:buNone/>
              </a:pPr>
              <a:t>66</a:t>
            </a:fld>
            <a:endParaRPr lang="en-US" altLang="en-US" sz="1200">
              <a:solidFill>
                <a:srgbClr val="898989"/>
              </a:solidFill>
            </a:endParaRPr>
          </a:p>
        </p:txBody>
      </p:sp>
      <p:sp>
        <p:nvSpPr>
          <p:cNvPr id="5" name="TextBox 4"/>
          <p:cNvSpPr txBox="1"/>
          <p:nvPr/>
        </p:nvSpPr>
        <p:spPr>
          <a:xfrm>
            <a:off x="647700" y="604838"/>
            <a:ext cx="78486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Additional Ways to Identify Motor Carriers</a:t>
            </a:r>
          </a:p>
        </p:txBody>
      </p:sp>
      <p:sp>
        <p:nvSpPr>
          <p:cNvPr id="6" name="TextBox 5"/>
          <p:cNvSpPr txBox="1"/>
          <p:nvPr/>
        </p:nvSpPr>
        <p:spPr>
          <a:xfrm>
            <a:off x="542925" y="1335088"/>
            <a:ext cx="8058150" cy="4519612"/>
          </a:xfrm>
          <a:prstGeom prst="rect">
            <a:avLst/>
          </a:prstGeom>
          <a:noFill/>
        </p:spPr>
        <p:txBody>
          <a:bodyPr>
            <a:spAutoFit/>
          </a:bodyPr>
          <a:lstStyle/>
          <a:p>
            <a:pPr eaLnBrk="1" hangingPunct="1">
              <a:defRPr/>
            </a:pPr>
            <a:r>
              <a:rPr lang="en-US" dirty="0"/>
              <a:t>Additional ways to identify motor carriers include:</a:t>
            </a:r>
          </a:p>
          <a:p>
            <a:pPr eaLnBrk="1" hangingPunct="1">
              <a:defRPr/>
            </a:pPr>
            <a:endParaRPr lang="en-US" dirty="0"/>
          </a:p>
          <a:p>
            <a:pPr marL="285750" indent="-285750" eaLnBrk="1" hangingPunct="1">
              <a:lnSpc>
                <a:spcPct val="114000"/>
              </a:lnSpc>
              <a:buFont typeface="Arial" panose="020B0604020202020204" pitchFamily="34" charset="0"/>
              <a:buChar char="•"/>
              <a:defRPr/>
            </a:pPr>
            <a:r>
              <a:rPr lang="en-US" dirty="0"/>
              <a:t>Shipping papers</a:t>
            </a:r>
          </a:p>
          <a:p>
            <a:pPr marL="285750" indent="-285750" eaLnBrk="1" hangingPunct="1">
              <a:lnSpc>
                <a:spcPct val="114000"/>
              </a:lnSpc>
              <a:buFont typeface="Arial" panose="020B0604020202020204" pitchFamily="34" charset="0"/>
              <a:buChar char="•"/>
              <a:defRPr/>
            </a:pPr>
            <a:r>
              <a:rPr lang="en-US" dirty="0"/>
              <a:t>Lease/rental agreements</a:t>
            </a:r>
          </a:p>
          <a:p>
            <a:pPr marL="285750" indent="-285750" eaLnBrk="1" hangingPunct="1">
              <a:lnSpc>
                <a:spcPct val="114000"/>
              </a:lnSpc>
              <a:buFont typeface="Arial" panose="020B0604020202020204" pitchFamily="34" charset="0"/>
              <a:buChar char="•"/>
              <a:defRPr/>
            </a:pPr>
            <a:r>
              <a:rPr lang="en-US" dirty="0"/>
              <a:t>Driver’s log</a:t>
            </a:r>
          </a:p>
          <a:p>
            <a:pPr marL="285750" indent="-285750" eaLnBrk="1" hangingPunct="1">
              <a:lnSpc>
                <a:spcPct val="114000"/>
              </a:lnSpc>
              <a:buFont typeface="Arial" panose="020B0604020202020204" pitchFamily="34" charset="0"/>
              <a:buChar char="•"/>
              <a:defRPr/>
            </a:pPr>
            <a:r>
              <a:rPr lang="en-US" dirty="0"/>
              <a:t>Vehicle registration</a:t>
            </a:r>
          </a:p>
          <a:p>
            <a:pPr eaLnBrk="1" hangingPunct="1">
              <a:defRPr/>
            </a:pPr>
            <a:endParaRPr lang="en-US" dirty="0"/>
          </a:p>
          <a:p>
            <a:pPr eaLnBrk="1" hangingPunct="1">
              <a:defRPr/>
            </a:pPr>
            <a:r>
              <a:rPr lang="en-US" dirty="0"/>
              <a:t>Most often, the required information can be found on the driver’s side door.</a:t>
            </a:r>
          </a:p>
          <a:p>
            <a:pPr eaLnBrk="1" hangingPunct="1">
              <a:defRPr/>
            </a:pPr>
            <a:endParaRPr lang="en-US" dirty="0"/>
          </a:p>
          <a:p>
            <a:pPr eaLnBrk="1" hangingPunct="1">
              <a:defRPr/>
            </a:pPr>
            <a:r>
              <a:rPr lang="en-US" dirty="0"/>
              <a:t>To ensure that the crash is applied to the appropriate motor carrier’s record, this information is essential:</a:t>
            </a:r>
          </a:p>
          <a:p>
            <a:pPr eaLnBrk="1" hangingPunct="1">
              <a:defRPr/>
            </a:pPr>
            <a:endParaRPr lang="en-US" dirty="0"/>
          </a:p>
          <a:p>
            <a:pPr marL="285750" indent="-285750" eaLnBrk="1" hangingPunct="1">
              <a:lnSpc>
                <a:spcPct val="114000"/>
              </a:lnSpc>
              <a:buFont typeface="Arial" panose="020B0604020202020204" pitchFamily="34" charset="0"/>
              <a:buChar char="•"/>
              <a:defRPr/>
            </a:pPr>
            <a:r>
              <a:rPr lang="en-US" dirty="0"/>
              <a:t>Full carrier name</a:t>
            </a:r>
          </a:p>
          <a:p>
            <a:pPr marL="285750" indent="-285750" eaLnBrk="1" hangingPunct="1">
              <a:lnSpc>
                <a:spcPct val="114000"/>
              </a:lnSpc>
              <a:buFont typeface="Arial" panose="020B0604020202020204" pitchFamily="34" charset="0"/>
              <a:buChar char="•"/>
              <a:defRPr/>
            </a:pPr>
            <a:r>
              <a:rPr lang="en-US" dirty="0"/>
              <a:t>Physical address</a:t>
            </a:r>
          </a:p>
          <a:p>
            <a:pPr marL="285750" indent="-285750" eaLnBrk="1" hangingPunct="1">
              <a:lnSpc>
                <a:spcPct val="114000"/>
              </a:lnSpc>
              <a:buFont typeface="Arial" panose="020B0604020202020204" pitchFamily="34" charset="0"/>
              <a:buChar char="•"/>
              <a:defRPr/>
            </a:pPr>
            <a:r>
              <a:rPr lang="en-US" dirty="0"/>
              <a:t>USDOT#</a:t>
            </a:r>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1368463-4861-419F-8F1F-6D95A9928515}" type="slidenum">
              <a:rPr lang="en-US" altLang="en-US" sz="1200">
                <a:solidFill>
                  <a:srgbClr val="898989"/>
                </a:solidFill>
              </a:rPr>
              <a:pPr>
                <a:spcBef>
                  <a:spcPct val="0"/>
                </a:spcBef>
                <a:buFontTx/>
                <a:buNone/>
              </a:pPr>
              <a:t>67</a:t>
            </a:fld>
            <a:endParaRPr lang="en-US" altLang="en-US" sz="1200">
              <a:solidFill>
                <a:srgbClr val="898989"/>
              </a:solidFill>
            </a:endParaRPr>
          </a:p>
        </p:txBody>
      </p:sp>
      <p:sp>
        <p:nvSpPr>
          <p:cNvPr id="6" name="TextBox 5"/>
          <p:cNvSpPr txBox="1"/>
          <p:nvPr/>
        </p:nvSpPr>
        <p:spPr>
          <a:xfrm>
            <a:off x="495300" y="604838"/>
            <a:ext cx="81534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Common Problems in Identifying the Correct Information</a:t>
            </a:r>
          </a:p>
        </p:txBody>
      </p:sp>
      <p:sp>
        <p:nvSpPr>
          <p:cNvPr id="7" name="TextBox 6"/>
          <p:cNvSpPr txBox="1"/>
          <p:nvPr/>
        </p:nvSpPr>
        <p:spPr>
          <a:xfrm>
            <a:off x="457200" y="1584325"/>
            <a:ext cx="7848600" cy="2586038"/>
          </a:xfrm>
          <a:prstGeom prst="rect">
            <a:avLst/>
          </a:prstGeom>
          <a:noFill/>
        </p:spPr>
        <p:txBody>
          <a:bodyPr>
            <a:spAutoFit/>
          </a:bodyPr>
          <a:lstStyle/>
          <a:p>
            <a:pPr marL="285750" indent="-285750" eaLnBrk="1" hangingPunct="1">
              <a:buFont typeface="Arial" pitchFamily="34" charset="0"/>
              <a:buChar char="•"/>
              <a:defRPr/>
            </a:pPr>
            <a:r>
              <a:rPr lang="en-US" dirty="0"/>
              <a:t>Shipping papers are only required for hazardous material cargo.</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Driver may say that there are no shipping papers or trip manifest, even when they may be in the vehicle.</a:t>
            </a:r>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USDOT# is not available on the shipping papers or the driver’s log for the carrier responsible for the load. </a:t>
            </a:r>
          </a:p>
        </p:txBody>
      </p:sp>
      <p:sp>
        <p:nvSpPr>
          <p:cNvPr id="70661" name="TextBox 7"/>
          <p:cNvSpPr txBox="1">
            <a:spLocks noChangeArrowheads="1"/>
          </p:cNvSpPr>
          <p:nvPr/>
        </p:nvSpPr>
        <p:spPr bwMode="auto">
          <a:xfrm>
            <a:off x="723900" y="5668963"/>
            <a:ext cx="769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hlinkClick r:id="rId5"/>
              </a:rPr>
              <a:t>http://safer.fmcsa.dot.gov/CompanySnapshot.aspx</a:t>
            </a:r>
            <a:r>
              <a:rPr lang="en-US" altLang="en-US" sz="1800">
                <a:latin typeface="Arial" charset="0"/>
              </a:rPr>
              <a:t> </a:t>
            </a:r>
          </a:p>
        </p:txBody>
      </p:sp>
      <p:pic>
        <p:nvPicPr>
          <p:cNvPr id="70662" name="Picture 1"/>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762500" y="4113213"/>
            <a:ext cx="33718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38200" y="4406900"/>
            <a:ext cx="3810000" cy="92392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1" hangingPunct="1">
              <a:defRPr/>
            </a:pPr>
            <a:r>
              <a:rPr lang="en-US" dirty="0">
                <a:latin typeface="Arial" panose="020B0604020202020204" pitchFamily="34" charset="0"/>
                <a:cs typeface="Arial" panose="020B0604020202020204" pitchFamily="34" charset="0"/>
              </a:rPr>
              <a:t>Use the Safer Website (link below) to help identify correct motor carrier information. Enter the name </a:t>
            </a:r>
            <a:r>
              <a:rPr lang="en-US" b="1" dirty="0">
                <a:latin typeface="Arial" panose="020B0604020202020204" pitchFamily="34" charset="0"/>
                <a:cs typeface="Arial" panose="020B0604020202020204" pitchFamily="34" charset="0"/>
              </a:rPr>
              <a:t>Smith</a:t>
            </a:r>
            <a:r>
              <a:rPr lang="en-US" dirty="0">
                <a:latin typeface="Arial" panose="020B0604020202020204" pitchFamily="34" charset="0"/>
                <a:cs typeface="Arial" panose="020B0604020202020204" pitchFamily="34" charset="0"/>
              </a:rPr>
              <a:t>.</a:t>
            </a:r>
          </a:p>
        </p:txBody>
      </p:sp>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F391971-1A7B-42BB-ACC7-43143969439B}" type="slidenum">
              <a:rPr lang="en-US" altLang="en-US" sz="1200">
                <a:solidFill>
                  <a:srgbClr val="898989"/>
                </a:solidFill>
              </a:rPr>
              <a:pPr>
                <a:spcBef>
                  <a:spcPct val="0"/>
                </a:spcBef>
                <a:buFontTx/>
                <a:buNone/>
              </a:pPr>
              <a:t>68</a:t>
            </a:fld>
            <a:endParaRPr lang="en-US" altLang="en-US" sz="1200">
              <a:solidFill>
                <a:srgbClr val="898989"/>
              </a:solidFill>
            </a:endParaRPr>
          </a:p>
        </p:txBody>
      </p:sp>
      <p:sp>
        <p:nvSpPr>
          <p:cNvPr id="5" name="TextBox 4"/>
          <p:cNvSpPr txBox="1"/>
          <p:nvPr/>
        </p:nvSpPr>
        <p:spPr>
          <a:xfrm>
            <a:off x="685800" y="519113"/>
            <a:ext cx="77724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Marking of CMVs</a:t>
            </a:r>
          </a:p>
        </p:txBody>
      </p:sp>
      <p:sp>
        <p:nvSpPr>
          <p:cNvPr id="6" name="TextBox 5"/>
          <p:cNvSpPr txBox="1"/>
          <p:nvPr/>
        </p:nvSpPr>
        <p:spPr>
          <a:xfrm>
            <a:off x="373063" y="1150938"/>
            <a:ext cx="5341937" cy="3694112"/>
          </a:xfrm>
          <a:prstGeom prst="rect">
            <a:avLst/>
          </a:prstGeom>
          <a:noFill/>
        </p:spPr>
        <p:txBody>
          <a:bodyPr>
            <a:spAutoFit/>
          </a:bodyPr>
          <a:lstStyle/>
          <a:p>
            <a:pPr eaLnBrk="1" hangingPunct="1">
              <a:defRPr/>
            </a:pPr>
            <a:r>
              <a:rPr lang="en-US" dirty="0"/>
              <a:t>The CMV marking must display:</a:t>
            </a:r>
          </a:p>
          <a:p>
            <a:pPr eaLnBrk="1" hangingPunct="1">
              <a:defRPr/>
            </a:pPr>
            <a:endParaRPr lang="en-US" dirty="0"/>
          </a:p>
          <a:p>
            <a:pPr marL="742950" lvl="1" indent="-285750" eaLnBrk="1" hangingPunct="1">
              <a:buFont typeface="Arial" pitchFamily="34" charset="0"/>
              <a:buChar char="•"/>
              <a:defRPr/>
            </a:pPr>
            <a:r>
              <a:rPr lang="en-US" dirty="0"/>
              <a:t>Legal or a single trade name of the CMV</a:t>
            </a:r>
          </a:p>
          <a:p>
            <a:pPr lvl="1" eaLnBrk="1" hangingPunct="1">
              <a:defRPr/>
            </a:pPr>
            <a:endParaRPr lang="en-US" dirty="0"/>
          </a:p>
          <a:p>
            <a:pPr lvl="1" eaLnBrk="1" hangingPunct="1">
              <a:defRPr/>
            </a:pPr>
            <a:endParaRPr lang="en-US" dirty="0"/>
          </a:p>
          <a:p>
            <a:pPr marL="742950" lvl="1" indent="-285750" eaLnBrk="1" hangingPunct="1">
              <a:buFont typeface="Arial" pitchFamily="34" charset="0"/>
              <a:buChar char="•"/>
              <a:defRPr/>
            </a:pPr>
            <a:r>
              <a:rPr lang="en-US" dirty="0"/>
              <a:t>Motor carrier ID number, preceded by “USDOT”</a:t>
            </a:r>
          </a:p>
          <a:p>
            <a:pPr marL="742950" lvl="1" indent="-285750" eaLnBrk="1" hangingPunct="1">
              <a:buFont typeface="Arial" pitchFamily="34" charset="0"/>
              <a:buChar char="•"/>
              <a:defRPr/>
            </a:pPr>
            <a:endParaRPr lang="en-US" dirty="0"/>
          </a:p>
          <a:p>
            <a:pPr lvl="1" eaLnBrk="1" hangingPunct="1">
              <a:defRPr/>
            </a:pPr>
            <a:endParaRPr lang="en-US" dirty="0"/>
          </a:p>
          <a:p>
            <a:pPr marL="742950" lvl="1" indent="-285750" eaLnBrk="1" hangingPunct="1">
              <a:buFont typeface="Arial" pitchFamily="34" charset="0"/>
              <a:buChar char="•"/>
              <a:defRPr/>
            </a:pPr>
            <a:r>
              <a:rPr lang="en-US" dirty="0"/>
              <a:t>If the name of any person other than the operating carrier appears, the name of the operating carrier must appear and be preceded by ‘Operated By’</a:t>
            </a:r>
          </a:p>
        </p:txBody>
      </p:sp>
      <p:pic>
        <p:nvPicPr>
          <p:cNvPr id="7168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4363" y="1912938"/>
            <a:ext cx="33242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6"/>
          <p:cNvSpPr txBox="1">
            <a:spLocks noChangeArrowheads="1"/>
          </p:cNvSpPr>
          <p:nvPr/>
        </p:nvSpPr>
        <p:spPr bwMode="auto">
          <a:xfrm>
            <a:off x="752475" y="5181600"/>
            <a:ext cx="8332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2857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eaLnBrk="1" hangingPunct="1">
              <a:spcBef>
                <a:spcPct val="0"/>
              </a:spcBef>
              <a:buFont typeface="Arial" charset="0"/>
              <a:buChar char="•"/>
            </a:pPr>
            <a:r>
              <a:rPr lang="en-US" altLang="en-US" sz="1800">
                <a:latin typeface="Arial" charset="0"/>
              </a:rPr>
              <a:t>Other identifying information may be displayed on the vehicle if it is </a:t>
            </a:r>
            <a:r>
              <a:rPr lang="en-US" altLang="en-US" sz="1800" u="sng">
                <a:latin typeface="Arial" charset="0"/>
              </a:rPr>
              <a:t>not inconsistent</a:t>
            </a:r>
            <a:r>
              <a:rPr lang="en-US" altLang="en-US" sz="1800">
                <a:latin typeface="Arial" charset="0"/>
              </a:rPr>
              <a:t> with the information required</a:t>
            </a:r>
          </a:p>
          <a:p>
            <a:pPr eaLnBrk="1" hangingPunct="1">
              <a:spcBef>
                <a:spcPct val="0"/>
              </a:spcBef>
              <a:buFontTx/>
              <a:buNone/>
            </a:pP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22BC3FC-7656-4E00-BC5A-F673067CD0CD}" type="slidenum">
              <a:rPr lang="en-US" altLang="en-US" sz="1200">
                <a:solidFill>
                  <a:srgbClr val="898989"/>
                </a:solidFill>
              </a:rPr>
              <a:pPr>
                <a:spcBef>
                  <a:spcPct val="0"/>
                </a:spcBef>
                <a:buFontTx/>
                <a:buNone/>
              </a:pPr>
              <a:t>69</a:t>
            </a:fld>
            <a:endParaRPr lang="en-US" altLang="en-US" sz="1200">
              <a:solidFill>
                <a:srgbClr val="898989"/>
              </a:solidFill>
            </a:endParaRPr>
          </a:p>
        </p:txBody>
      </p:sp>
      <p:sp>
        <p:nvSpPr>
          <p:cNvPr id="5" name="TextBox 4"/>
          <p:cNvSpPr txBox="1"/>
          <p:nvPr/>
        </p:nvSpPr>
        <p:spPr>
          <a:xfrm>
            <a:off x="762000" y="609600"/>
            <a:ext cx="76200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Rented and Leased CMVs</a:t>
            </a:r>
          </a:p>
        </p:txBody>
      </p:sp>
      <p:sp>
        <p:nvSpPr>
          <p:cNvPr id="6" name="TextBox 5"/>
          <p:cNvSpPr txBox="1"/>
          <p:nvPr/>
        </p:nvSpPr>
        <p:spPr>
          <a:xfrm>
            <a:off x="581025" y="1563688"/>
            <a:ext cx="7981950" cy="3694112"/>
          </a:xfrm>
          <a:prstGeom prst="rect">
            <a:avLst/>
          </a:prstGeom>
          <a:noFill/>
        </p:spPr>
        <p:txBody>
          <a:bodyPr>
            <a:spAutoFit/>
          </a:bodyPr>
          <a:lstStyle/>
          <a:p>
            <a:pPr marL="285750" indent="-285750" eaLnBrk="1" hangingPunct="1">
              <a:buFont typeface="Arial" pitchFamily="34" charset="0"/>
              <a:buChar char="•"/>
              <a:defRPr/>
            </a:pPr>
            <a:r>
              <a:rPr lang="en-US" dirty="0"/>
              <a:t>Trip and long-term leasing can cause the names and numbers on the door of a CMV to be different from the names on the shipping papers.</a:t>
            </a:r>
          </a:p>
          <a:p>
            <a:pPr eaLnBrk="1" hangingPunct="1">
              <a:defRPr/>
            </a:pPr>
            <a:endParaRPr lang="en-US" dirty="0"/>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A company can lease a tractor(s) or the owner’s services to pull its load with the company’s trailer(s).</a:t>
            </a:r>
          </a:p>
          <a:p>
            <a:pPr eaLnBrk="1" hangingPunct="1">
              <a:defRPr/>
            </a:pPr>
            <a:endParaRPr lang="en-US" dirty="0"/>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The carrier name and the USDOT# on the driver’s side of the tractor may be for the owner of the tractor(s), not the company responsible for the load. (This also applies to leased single-unit trucks.)</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bwMode="auto">
          <a:xfrm>
            <a:off x="685323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6713E7A-B91D-4055-AB96-DF0272274151}" type="slidenum">
              <a:rPr lang="en-US" altLang="en-US" sz="1200">
                <a:solidFill>
                  <a:srgbClr val="898989"/>
                </a:solidFill>
              </a:rPr>
              <a:pPr>
                <a:spcBef>
                  <a:spcPct val="0"/>
                </a:spcBef>
                <a:buFontTx/>
                <a:buNone/>
              </a:pPr>
              <a:t>7</a:t>
            </a:fld>
            <a:endParaRPr lang="en-US" altLang="en-US" sz="1200">
              <a:solidFill>
                <a:srgbClr val="898989"/>
              </a:solidFill>
            </a:endParaRPr>
          </a:p>
        </p:txBody>
      </p:sp>
      <p:sp>
        <p:nvSpPr>
          <p:cNvPr id="10" name="TextBox 9"/>
          <p:cNvSpPr txBox="1"/>
          <p:nvPr/>
        </p:nvSpPr>
        <p:spPr>
          <a:xfrm>
            <a:off x="735013" y="439738"/>
            <a:ext cx="7700962" cy="522287"/>
          </a:xfrm>
          <a:prstGeom prst="rect">
            <a:avLst/>
          </a:prstGeom>
          <a:noFill/>
        </p:spPr>
        <p:txBody>
          <a:bodyPr>
            <a:spAutoFit/>
          </a:bodyPr>
          <a:lstStyle/>
          <a:p>
            <a:pPr algn="ctr" eaLnBrk="1" hangingPunct="1">
              <a:defRPr/>
            </a:pPr>
            <a:r>
              <a:rPr lang="en-US" sz="2800" u="sng" dirty="0">
                <a:solidFill>
                  <a:schemeClr val="accent6">
                    <a:lumMod val="75000"/>
                  </a:schemeClr>
                </a:solidFill>
              </a:rPr>
              <a:t>Course Resources</a:t>
            </a:r>
          </a:p>
        </p:txBody>
      </p:sp>
      <p:sp>
        <p:nvSpPr>
          <p:cNvPr id="5" name="TextBox 4"/>
          <p:cNvSpPr txBox="1"/>
          <p:nvPr/>
        </p:nvSpPr>
        <p:spPr>
          <a:xfrm>
            <a:off x="581025" y="1657350"/>
            <a:ext cx="7715250" cy="3694113"/>
          </a:xfrm>
          <a:prstGeom prst="rect">
            <a:avLst/>
          </a:prstGeom>
          <a:noFill/>
        </p:spPr>
        <p:txBody>
          <a:bodyPr>
            <a:spAutoFit/>
          </a:bodyPr>
          <a:lstStyle/>
          <a:p>
            <a:pPr eaLnBrk="1" hangingPunct="1">
              <a:defRPr/>
            </a:pPr>
            <a:r>
              <a:rPr lang="en-US" dirty="0"/>
              <a:t>Please click on each of the following resources and either download and save the documents to a file on your desktop or bookmark the link to the documents. You will find each of these documents useful when going through this course.</a:t>
            </a:r>
          </a:p>
          <a:p>
            <a:pPr eaLnBrk="1" hangingPunct="1">
              <a:defRPr/>
            </a:pPr>
            <a:endParaRPr lang="en-US" dirty="0"/>
          </a:p>
          <a:p>
            <a:pPr marL="342900" indent="-342900" eaLnBrk="1" hangingPunct="1">
              <a:buFontTx/>
              <a:buAutoNum type="arabicPeriod"/>
              <a:defRPr/>
            </a:pPr>
            <a:r>
              <a:rPr lang="en-US" dirty="0">
                <a:hlinkClick r:id="rId4"/>
              </a:rPr>
              <a:t>Instructions for Completing the Florida Uniform Crash Report Forms – HSMV 90010S</a:t>
            </a:r>
            <a:endParaRPr lang="en-US" dirty="0"/>
          </a:p>
          <a:p>
            <a:pPr marL="342900" indent="-342900" eaLnBrk="1" hangingPunct="1">
              <a:buFontTx/>
              <a:buAutoNum type="arabicPeriod"/>
              <a:defRPr/>
            </a:pPr>
            <a:endParaRPr lang="en-US" dirty="0"/>
          </a:p>
          <a:p>
            <a:pPr marL="342900" indent="-342900" eaLnBrk="1" hangingPunct="1">
              <a:buFontTx/>
              <a:buAutoNum type="arabicPeriod"/>
              <a:defRPr/>
            </a:pPr>
            <a:r>
              <a:rPr lang="en-US" dirty="0">
                <a:hlinkClick r:id="rId5"/>
              </a:rPr>
              <a:t>HSMV 90010S – Event Form</a:t>
            </a:r>
            <a:endParaRPr lang="en-US" dirty="0"/>
          </a:p>
          <a:p>
            <a:pPr marL="342900" indent="-342900" eaLnBrk="1" hangingPunct="1">
              <a:buFontTx/>
              <a:buAutoNum type="arabicPeriod"/>
              <a:defRPr/>
            </a:pPr>
            <a:endParaRPr lang="en-US" dirty="0"/>
          </a:p>
          <a:p>
            <a:pPr marL="342900" indent="-342900" eaLnBrk="1" hangingPunct="1">
              <a:buFontTx/>
              <a:buAutoNum type="arabicPeriod"/>
              <a:defRPr/>
            </a:pPr>
            <a:r>
              <a:rPr lang="en-US" dirty="0">
                <a:hlinkClick r:id="rId6"/>
              </a:rPr>
              <a:t>HSMV 90010S – Vehicle/Person Form</a:t>
            </a:r>
            <a:endParaRPr lang="en-US" dirty="0"/>
          </a:p>
          <a:p>
            <a:pPr marL="342900" indent="-342900" eaLnBrk="1" hangingPunct="1">
              <a:buFontTx/>
              <a:buAutoNum type="arabicPeriod"/>
              <a:defRPr/>
            </a:pPr>
            <a:endParaRPr lang="en-US" dirty="0"/>
          </a:p>
          <a:p>
            <a:pPr marL="342900" indent="-342900" eaLnBrk="1" hangingPunct="1">
              <a:buFontTx/>
              <a:buAutoNum type="arabicPeriod"/>
              <a:defRPr/>
            </a:pPr>
            <a:r>
              <a:rPr lang="en-US" dirty="0">
                <a:hlinkClick r:id="rId7"/>
              </a:rPr>
              <a:t>HSMV 90010S – Narrative/Diagram Form</a:t>
            </a:r>
            <a:endParaRPr lang="en-US" dirty="0"/>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6F2A1CB-BCE8-4A52-989B-C4C84AAEE4C6}" type="slidenum">
              <a:rPr lang="en-US" altLang="en-US" sz="1200">
                <a:solidFill>
                  <a:srgbClr val="898989"/>
                </a:solidFill>
              </a:rPr>
              <a:pPr>
                <a:spcBef>
                  <a:spcPct val="0"/>
                </a:spcBef>
                <a:buFontTx/>
                <a:buNone/>
              </a:pPr>
              <a:t>70</a:t>
            </a:fld>
            <a:endParaRPr lang="en-US" altLang="en-US" sz="1200">
              <a:solidFill>
                <a:srgbClr val="898989"/>
              </a:solidFill>
            </a:endParaRPr>
          </a:p>
        </p:txBody>
      </p:sp>
      <p:sp>
        <p:nvSpPr>
          <p:cNvPr id="5" name="TextBox 4"/>
          <p:cNvSpPr txBox="1"/>
          <p:nvPr/>
        </p:nvSpPr>
        <p:spPr>
          <a:xfrm>
            <a:off x="762000" y="604838"/>
            <a:ext cx="76200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Rented and Leased CMVs</a:t>
            </a:r>
          </a:p>
        </p:txBody>
      </p:sp>
      <p:sp>
        <p:nvSpPr>
          <p:cNvPr id="6" name="TextBox 5"/>
          <p:cNvSpPr txBox="1"/>
          <p:nvPr/>
        </p:nvSpPr>
        <p:spPr>
          <a:xfrm>
            <a:off x="542925" y="1516063"/>
            <a:ext cx="8058150" cy="3970337"/>
          </a:xfrm>
          <a:prstGeom prst="rect">
            <a:avLst/>
          </a:prstGeom>
          <a:noFill/>
        </p:spPr>
        <p:txBody>
          <a:bodyPr>
            <a:spAutoFit/>
          </a:bodyPr>
          <a:lstStyle/>
          <a:p>
            <a:pPr marL="285750" indent="-285750" eaLnBrk="1" hangingPunct="1">
              <a:buFont typeface="Arial" pitchFamily="34" charset="0"/>
              <a:buChar char="•"/>
              <a:defRPr/>
            </a:pPr>
            <a:r>
              <a:rPr lang="en-US" dirty="0"/>
              <a:t>A short-term rental agreement for less than 30 days is required to be inside the vehicle.</a:t>
            </a:r>
          </a:p>
          <a:p>
            <a:pPr eaLnBrk="1" hangingPunct="1">
              <a:defRPr/>
            </a:pPr>
            <a:endParaRPr lang="en-US" dirty="0"/>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A carrier is required to have the carrier’s name and USDOT# on the side of the vehicle within 30 days of a long-term lease. The USDOT# should also appear on the lease agreement </a:t>
            </a:r>
            <a:r>
              <a:rPr lang="en-US" u="sng" dirty="0"/>
              <a:t>or</a:t>
            </a:r>
            <a:r>
              <a:rPr lang="en-US" dirty="0"/>
              <a:t> the outside of the vehicle (even if the rental period is less than 30 days).</a:t>
            </a:r>
          </a:p>
          <a:p>
            <a:pPr eaLnBrk="1" hangingPunct="1">
              <a:defRPr/>
            </a:pPr>
            <a:endParaRPr lang="en-US" dirty="0"/>
          </a:p>
          <a:p>
            <a:pPr eaLnBrk="1" hangingPunct="1">
              <a:defRPr/>
            </a:pPr>
            <a:endParaRPr lang="en-US" dirty="0"/>
          </a:p>
          <a:p>
            <a:pPr eaLnBrk="1" hangingPunct="1">
              <a:defRPr/>
            </a:pPr>
            <a:endParaRPr lang="en-US" dirty="0"/>
          </a:p>
          <a:p>
            <a:pPr marL="285750" indent="-285750" eaLnBrk="1" hangingPunct="1">
              <a:buFont typeface="Arial" pitchFamily="34" charset="0"/>
              <a:buChar char="•"/>
              <a:defRPr/>
            </a:pPr>
            <a:r>
              <a:rPr lang="en-US" dirty="0"/>
              <a:t>A company can extend a short-term lease in an effort to keep from adding the company name and USDOT# on the vehicle.</a:t>
            </a: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9F0814E-4E16-4D30-A769-41A7038AA0D8}" type="slidenum">
              <a:rPr lang="en-US" altLang="en-US" sz="1200">
                <a:solidFill>
                  <a:srgbClr val="898989"/>
                </a:solidFill>
              </a:rPr>
              <a:pPr>
                <a:spcBef>
                  <a:spcPct val="0"/>
                </a:spcBef>
                <a:buFontTx/>
                <a:buNone/>
              </a:pPr>
              <a:t>71</a:t>
            </a:fld>
            <a:endParaRPr lang="en-US" altLang="en-US" sz="1200">
              <a:solidFill>
                <a:srgbClr val="898989"/>
              </a:solidFill>
            </a:endParaRPr>
          </a:p>
        </p:txBody>
      </p:sp>
      <p:pic>
        <p:nvPicPr>
          <p:cNvPr id="747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23925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Connector 5"/>
          <p:cNvSpPr/>
          <p:nvPr/>
        </p:nvSpPr>
        <p:spPr>
          <a:xfrm>
            <a:off x="361950" y="6081713"/>
            <a:ext cx="158750" cy="169862"/>
          </a:xfrm>
          <a:prstGeom prst="flowChartConnector">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4757" name="Slide Number Placeholder 3"/>
          <p:cNvSpPr txBox="1">
            <a:spLocks/>
          </p:cNvSpPr>
          <p:nvPr/>
        </p:nvSpPr>
        <p:spPr bwMode="auto">
          <a:xfrm>
            <a:off x="6884988" y="6451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DDB91579-9529-4B0F-A6CF-9D856C1372E8}" type="slidenum">
              <a:rPr lang="en-US" altLang="en-US" sz="1200">
                <a:solidFill>
                  <a:srgbClr val="898989"/>
                </a:solidFill>
              </a:rPr>
              <a:pPr algn="r" eaLnBrk="1" hangingPunct="1">
                <a:spcBef>
                  <a:spcPct val="0"/>
                </a:spcBef>
                <a:buFontTx/>
                <a:buNone/>
              </a:pPr>
              <a:t>71</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C821CB0-B262-4011-90AD-04FB4D02E2EA}" type="slidenum">
              <a:rPr lang="en-US" altLang="en-US" sz="1200">
                <a:solidFill>
                  <a:srgbClr val="898989"/>
                </a:solidFill>
              </a:rPr>
              <a:pPr>
                <a:spcBef>
                  <a:spcPct val="0"/>
                </a:spcBef>
                <a:buFontTx/>
                <a:buNone/>
              </a:pPr>
              <a:t>72</a:t>
            </a:fld>
            <a:endParaRPr lang="en-US" altLang="en-US" sz="1200">
              <a:solidFill>
                <a:srgbClr val="898989"/>
              </a:solidFill>
            </a:endParaRPr>
          </a:p>
        </p:txBody>
      </p:sp>
      <p:sp>
        <p:nvSpPr>
          <p:cNvPr id="5" name="TextBox 4"/>
          <p:cNvSpPr txBox="1"/>
          <p:nvPr/>
        </p:nvSpPr>
        <p:spPr>
          <a:xfrm>
            <a:off x="685800" y="717550"/>
            <a:ext cx="7772400" cy="1292225"/>
          </a:xfrm>
          <a:prstGeom prst="rect">
            <a:avLst/>
          </a:prstGeom>
          <a:noFill/>
        </p:spPr>
        <p:txBody>
          <a:bodyPr>
            <a:spAutoFit/>
          </a:bodyPr>
          <a:lstStyle/>
          <a:p>
            <a:pPr algn="ctr" eaLnBrk="1" hangingPunct="1">
              <a:defRPr/>
            </a:pPr>
            <a:r>
              <a:rPr lang="en-US" sz="2400" u="sng" dirty="0">
                <a:solidFill>
                  <a:schemeClr val="accent6">
                    <a:lumMod val="75000"/>
                  </a:schemeClr>
                </a:solidFill>
              </a:rPr>
              <a:t>CMV Scenarios</a:t>
            </a:r>
            <a:endParaRPr lang="en-US" sz="2400" dirty="0">
              <a:solidFill>
                <a:schemeClr val="accent6">
                  <a:lumMod val="75000"/>
                </a:schemeClr>
              </a:solidFill>
            </a:endParaRPr>
          </a:p>
          <a:p>
            <a:pPr eaLnBrk="1" hangingPunct="1">
              <a:defRPr/>
            </a:pPr>
            <a:endParaRPr lang="en-US" dirty="0"/>
          </a:p>
          <a:p>
            <a:pPr eaLnBrk="1" hangingPunct="1">
              <a:defRPr/>
            </a:pPr>
            <a:endParaRPr lang="en-US" dirty="0"/>
          </a:p>
          <a:p>
            <a:pPr eaLnBrk="1" hangingPunct="1">
              <a:defRPr/>
            </a:pPr>
            <a:r>
              <a:rPr lang="en-US" dirty="0"/>
              <a:t>Next we will discuss </a:t>
            </a:r>
            <a:r>
              <a:rPr lang="en-US" b="1" dirty="0"/>
              <a:t>3 CMV </a:t>
            </a:r>
            <a:r>
              <a:rPr lang="en-US" dirty="0"/>
              <a:t>scenarios.  </a:t>
            </a:r>
          </a:p>
        </p:txBody>
      </p:sp>
      <p:pic>
        <p:nvPicPr>
          <p:cNvPr id="757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587375"/>
            <a:ext cx="2428875"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94930799-18A5-4E57-88C1-5383950BD0B4}" type="slidenum">
              <a:rPr lang="en-US" altLang="en-US" sz="1200">
                <a:solidFill>
                  <a:srgbClr val="898989"/>
                </a:solidFill>
              </a:rPr>
              <a:pPr>
                <a:spcBef>
                  <a:spcPct val="0"/>
                </a:spcBef>
                <a:buFontTx/>
                <a:buNone/>
              </a:pPr>
              <a:t>73</a:t>
            </a:fld>
            <a:endParaRPr lang="en-US" altLang="en-US" sz="1200">
              <a:solidFill>
                <a:srgbClr val="898989"/>
              </a:solidFill>
            </a:endParaRPr>
          </a:p>
        </p:txBody>
      </p:sp>
      <p:sp>
        <p:nvSpPr>
          <p:cNvPr id="5" name="TextBox 4"/>
          <p:cNvSpPr txBox="1"/>
          <p:nvPr/>
        </p:nvSpPr>
        <p:spPr>
          <a:xfrm>
            <a:off x="685800" y="717550"/>
            <a:ext cx="7772400" cy="4340225"/>
          </a:xfrm>
          <a:prstGeom prst="rect">
            <a:avLst/>
          </a:prstGeom>
          <a:noFill/>
        </p:spPr>
        <p:txBody>
          <a:bodyPr>
            <a:spAutoFit/>
          </a:bodyPr>
          <a:lstStyle/>
          <a:p>
            <a:pPr algn="ctr" eaLnBrk="1" hangingPunct="1">
              <a:defRPr/>
            </a:pPr>
            <a:r>
              <a:rPr lang="en-US" sz="2400" u="sng" dirty="0">
                <a:solidFill>
                  <a:schemeClr val="accent6">
                    <a:lumMod val="75000"/>
                  </a:schemeClr>
                </a:solidFill>
              </a:rPr>
              <a:t>Scenario 1</a:t>
            </a:r>
            <a:r>
              <a:rPr lang="en-US" sz="2400" dirty="0">
                <a:solidFill>
                  <a:schemeClr val="accent6">
                    <a:lumMod val="75000"/>
                  </a:schemeClr>
                </a:solidFill>
              </a:rPr>
              <a:t>:</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Who is the Motor Carrier?</a:t>
            </a:r>
          </a:p>
          <a:p>
            <a:pPr eaLnBrk="1" hangingPunct="1">
              <a:defRPr/>
            </a:pPr>
            <a:endParaRPr lang="en-US" dirty="0"/>
          </a:p>
          <a:p>
            <a:pPr eaLnBrk="1" hangingPunct="1">
              <a:defRPr/>
            </a:pPr>
            <a:r>
              <a:rPr lang="en-US" dirty="0"/>
              <a:t>	A. John Smith</a:t>
            </a:r>
          </a:p>
          <a:p>
            <a:pPr eaLnBrk="1" hangingPunct="1">
              <a:defRPr/>
            </a:pPr>
            <a:endParaRPr lang="en-US" dirty="0"/>
          </a:p>
          <a:p>
            <a:pPr eaLnBrk="1" hangingPunct="1">
              <a:defRPr/>
            </a:pPr>
            <a:r>
              <a:rPr lang="en-US" dirty="0"/>
              <a:t>	B. White Manufacturing</a:t>
            </a:r>
          </a:p>
        </p:txBody>
      </p:sp>
      <p:sp>
        <p:nvSpPr>
          <p:cNvPr id="2" name="Rounded Rectangle 1"/>
          <p:cNvSpPr/>
          <p:nvPr/>
        </p:nvSpPr>
        <p:spPr>
          <a:xfrm>
            <a:off x="871538" y="1509713"/>
            <a:ext cx="7091362" cy="13176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lnSpc>
                <a:spcPct val="120000"/>
              </a:lnSpc>
              <a:defRPr/>
            </a:pPr>
            <a:r>
              <a:rPr lang="en-US" dirty="0">
                <a:solidFill>
                  <a:schemeClr val="tx1"/>
                </a:solidFill>
                <a:latin typeface="Arial" panose="020B0604020202020204" pitchFamily="34" charset="0"/>
                <a:cs typeface="Arial" panose="020B0604020202020204" pitchFamily="34" charset="0"/>
              </a:rPr>
              <a:t>John Smith owns his own truck tractor, operating under John Smith Trucking. He contracts with White Manufacturing to take one of its trailers loaded with its goods from New York to Los Angeles.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443" y="3390180"/>
            <a:ext cx="2777100" cy="2193909"/>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A302E96-3AA5-492D-BD49-36D66FCAFB36}" type="slidenum">
              <a:rPr lang="en-US" altLang="en-US" sz="1200">
                <a:solidFill>
                  <a:srgbClr val="898989"/>
                </a:solidFill>
              </a:rPr>
              <a:pPr>
                <a:spcBef>
                  <a:spcPct val="0"/>
                </a:spcBef>
                <a:buFontTx/>
                <a:buNone/>
              </a:pPr>
              <a:t>74</a:t>
            </a:fld>
            <a:endParaRPr lang="en-US" altLang="en-US" sz="1200">
              <a:solidFill>
                <a:srgbClr val="898989"/>
              </a:solidFill>
            </a:endParaRPr>
          </a:p>
        </p:txBody>
      </p:sp>
      <p:sp>
        <p:nvSpPr>
          <p:cNvPr id="5" name="TextBox 4"/>
          <p:cNvSpPr txBox="1"/>
          <p:nvPr/>
        </p:nvSpPr>
        <p:spPr>
          <a:xfrm>
            <a:off x="685800" y="669925"/>
            <a:ext cx="7772400" cy="4340225"/>
          </a:xfrm>
          <a:prstGeom prst="rect">
            <a:avLst/>
          </a:prstGeom>
          <a:noFill/>
        </p:spPr>
        <p:txBody>
          <a:bodyPr>
            <a:spAutoFit/>
          </a:bodyPr>
          <a:lstStyle/>
          <a:p>
            <a:pPr algn="ctr" eaLnBrk="1" hangingPunct="1">
              <a:defRPr/>
            </a:pPr>
            <a:r>
              <a:rPr lang="en-US" sz="2400" u="sng" dirty="0">
                <a:solidFill>
                  <a:schemeClr val="accent6">
                    <a:lumMod val="75000"/>
                  </a:schemeClr>
                </a:solidFill>
              </a:rPr>
              <a:t>Scenario 2</a:t>
            </a:r>
            <a:r>
              <a:rPr lang="en-US" sz="2400" dirty="0">
                <a:solidFill>
                  <a:schemeClr val="accent6">
                    <a:lumMod val="75000"/>
                  </a:schemeClr>
                </a:solidFill>
              </a:rPr>
              <a:t>:</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Who is the Motor Carrier?</a:t>
            </a:r>
          </a:p>
          <a:p>
            <a:pPr eaLnBrk="1" hangingPunct="1">
              <a:defRPr/>
            </a:pPr>
            <a:endParaRPr lang="en-US" dirty="0"/>
          </a:p>
          <a:p>
            <a:pPr eaLnBrk="1" hangingPunct="1">
              <a:defRPr/>
            </a:pPr>
            <a:r>
              <a:rPr lang="en-US" dirty="0"/>
              <a:t>	A. John Smith</a:t>
            </a:r>
          </a:p>
          <a:p>
            <a:pPr eaLnBrk="1" hangingPunct="1">
              <a:defRPr/>
            </a:pPr>
            <a:endParaRPr lang="en-US" dirty="0"/>
          </a:p>
          <a:p>
            <a:pPr eaLnBrk="1" hangingPunct="1">
              <a:defRPr/>
            </a:pPr>
            <a:r>
              <a:rPr lang="en-US" dirty="0"/>
              <a:t>	B. Polyester Chemical Co.</a:t>
            </a:r>
          </a:p>
        </p:txBody>
      </p:sp>
      <p:sp>
        <p:nvSpPr>
          <p:cNvPr id="6" name="Rounded Rectangle 5"/>
          <p:cNvSpPr/>
          <p:nvPr/>
        </p:nvSpPr>
        <p:spPr>
          <a:xfrm>
            <a:off x="871538" y="1563688"/>
            <a:ext cx="7091362" cy="13192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lnSpc>
                <a:spcPct val="120000"/>
              </a:lnSpc>
              <a:defRPr/>
            </a:pPr>
            <a:r>
              <a:rPr lang="en-US" dirty="0">
                <a:solidFill>
                  <a:schemeClr val="tx1"/>
                </a:solidFill>
                <a:latin typeface="Arial" panose="020B0604020202020204" pitchFamily="34" charset="0"/>
                <a:cs typeface="Arial" panose="020B0604020202020204" pitchFamily="34" charset="0"/>
              </a:rPr>
              <a:t>John Smith, driving his truck tractor, leases his services to Polyester Chemical Company. Polyester directs Smith to deliver a semi-trailer from New York to St. Louis.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443" y="3390180"/>
            <a:ext cx="2777100" cy="2193909"/>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38F41AC-50BA-4FF7-A47B-3B01EBFE767F}" type="slidenum">
              <a:rPr lang="en-US" altLang="en-US" sz="1200">
                <a:solidFill>
                  <a:srgbClr val="898989"/>
                </a:solidFill>
              </a:rPr>
              <a:pPr>
                <a:spcBef>
                  <a:spcPct val="0"/>
                </a:spcBef>
                <a:buFontTx/>
                <a:buNone/>
              </a:pPr>
              <a:t>75</a:t>
            </a:fld>
            <a:endParaRPr lang="en-US" altLang="en-US" sz="1200">
              <a:solidFill>
                <a:srgbClr val="898989"/>
              </a:solidFill>
            </a:endParaRPr>
          </a:p>
        </p:txBody>
      </p:sp>
      <p:sp>
        <p:nvSpPr>
          <p:cNvPr id="5" name="TextBox 4"/>
          <p:cNvSpPr txBox="1"/>
          <p:nvPr/>
        </p:nvSpPr>
        <p:spPr>
          <a:xfrm>
            <a:off x="685800" y="652463"/>
            <a:ext cx="7772400" cy="4618037"/>
          </a:xfrm>
          <a:prstGeom prst="rect">
            <a:avLst/>
          </a:prstGeom>
          <a:noFill/>
        </p:spPr>
        <p:txBody>
          <a:bodyPr>
            <a:spAutoFit/>
          </a:bodyPr>
          <a:lstStyle/>
          <a:p>
            <a:pPr algn="ctr" eaLnBrk="1" hangingPunct="1">
              <a:defRPr/>
            </a:pPr>
            <a:r>
              <a:rPr lang="en-US" sz="2400" u="sng" dirty="0">
                <a:solidFill>
                  <a:schemeClr val="accent6">
                    <a:lumMod val="75000"/>
                  </a:schemeClr>
                </a:solidFill>
              </a:rPr>
              <a:t>Scenario 3</a:t>
            </a:r>
            <a:r>
              <a:rPr lang="en-US" sz="2400" dirty="0">
                <a:solidFill>
                  <a:schemeClr val="accent6">
                    <a:lumMod val="75000"/>
                  </a:schemeClr>
                </a:solidFill>
              </a:rPr>
              <a:t>:</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Who is the Motor Carrier?</a:t>
            </a:r>
          </a:p>
          <a:p>
            <a:pPr eaLnBrk="1" hangingPunct="1">
              <a:defRPr/>
            </a:pPr>
            <a:endParaRPr lang="en-US" dirty="0"/>
          </a:p>
          <a:p>
            <a:pPr eaLnBrk="1" hangingPunct="1">
              <a:defRPr/>
            </a:pPr>
            <a:r>
              <a:rPr lang="en-US" dirty="0"/>
              <a:t>	A. John Smith</a:t>
            </a:r>
          </a:p>
          <a:p>
            <a:pPr eaLnBrk="1" hangingPunct="1">
              <a:defRPr/>
            </a:pPr>
            <a:endParaRPr lang="en-US" dirty="0"/>
          </a:p>
          <a:p>
            <a:pPr eaLnBrk="1" hangingPunct="1">
              <a:defRPr/>
            </a:pPr>
            <a:r>
              <a:rPr lang="en-US" dirty="0"/>
              <a:t>	B. ABC Trucking</a:t>
            </a:r>
          </a:p>
          <a:p>
            <a:pPr eaLnBrk="1" hangingPunct="1">
              <a:defRPr/>
            </a:pPr>
            <a:endParaRPr lang="en-US" dirty="0"/>
          </a:p>
          <a:p>
            <a:pPr eaLnBrk="1" hangingPunct="1">
              <a:defRPr/>
            </a:pPr>
            <a:r>
              <a:rPr lang="en-US" dirty="0"/>
              <a:t>	C. XYZ Trucking</a:t>
            </a:r>
          </a:p>
        </p:txBody>
      </p:sp>
      <p:sp>
        <p:nvSpPr>
          <p:cNvPr id="6" name="Rounded Rectangle 5"/>
          <p:cNvSpPr/>
          <p:nvPr/>
        </p:nvSpPr>
        <p:spPr>
          <a:xfrm>
            <a:off x="1027113" y="1487488"/>
            <a:ext cx="7089775" cy="13176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lnSpc>
                <a:spcPct val="120000"/>
              </a:lnSpc>
              <a:defRPr/>
            </a:pPr>
            <a:r>
              <a:rPr lang="en-US" dirty="0">
                <a:solidFill>
                  <a:schemeClr val="tx1"/>
                </a:solidFill>
                <a:latin typeface="Arial" panose="020B0604020202020204" pitchFamily="34" charset="0"/>
                <a:cs typeface="Arial" panose="020B0604020202020204" pitchFamily="34" charset="0"/>
              </a:rPr>
              <a:t>John Smith is driving a tractor owned by ABC Trucking that has been leased to XYZ Trucking. XYZ uses the tractor to pull XYZ trailers in its regular shipping service.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455" y="3391618"/>
            <a:ext cx="3038655" cy="2025770"/>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ED5BC89-650F-456E-BB10-F878E1BB72B7}" type="slidenum">
              <a:rPr lang="en-US" altLang="en-US" sz="1200">
                <a:solidFill>
                  <a:srgbClr val="898989"/>
                </a:solidFill>
              </a:rPr>
              <a:pPr>
                <a:spcBef>
                  <a:spcPct val="0"/>
                </a:spcBef>
                <a:buFontTx/>
                <a:buNone/>
              </a:pPr>
              <a:t>76</a:t>
            </a:fld>
            <a:endParaRPr lang="en-US" altLang="en-US" sz="1200">
              <a:solidFill>
                <a:srgbClr val="898989"/>
              </a:solidFill>
            </a:endParaRPr>
          </a:p>
        </p:txBody>
      </p:sp>
      <p:sp>
        <p:nvSpPr>
          <p:cNvPr id="5" name="TextBox 4"/>
          <p:cNvSpPr txBox="1"/>
          <p:nvPr/>
        </p:nvSpPr>
        <p:spPr>
          <a:xfrm>
            <a:off x="990600" y="2362200"/>
            <a:ext cx="7162800" cy="14462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sz="4400" dirty="0"/>
              <a:t>Commercial Driver’s License </a:t>
            </a:r>
            <a:r>
              <a:rPr lang="en-US" sz="4400" dirty="0">
                <a:solidFill>
                  <a:schemeClr val="accent6">
                    <a:lumMod val="75000"/>
                  </a:schemeClr>
                </a:solidFill>
              </a:rPr>
              <a:t>(CDL)</a:t>
            </a:r>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A1417D9-343E-485D-93D8-2DC2CD1E920F}" type="slidenum">
              <a:rPr lang="en-US" altLang="en-US" sz="1200">
                <a:solidFill>
                  <a:srgbClr val="898989"/>
                </a:solidFill>
              </a:rPr>
              <a:pPr>
                <a:spcBef>
                  <a:spcPct val="0"/>
                </a:spcBef>
                <a:buFontTx/>
                <a:buNone/>
              </a:pPr>
              <a:t>77</a:t>
            </a:fld>
            <a:endParaRPr lang="en-US" altLang="en-US" sz="1200">
              <a:solidFill>
                <a:srgbClr val="898989"/>
              </a:solidFill>
            </a:endParaRPr>
          </a:p>
        </p:txBody>
      </p:sp>
      <p:sp>
        <p:nvSpPr>
          <p:cNvPr id="5" name="TextBox 4"/>
          <p:cNvSpPr txBox="1"/>
          <p:nvPr/>
        </p:nvSpPr>
        <p:spPr>
          <a:xfrm>
            <a:off x="619125" y="685800"/>
            <a:ext cx="7905750" cy="1884363"/>
          </a:xfrm>
          <a:prstGeom prst="rect">
            <a:avLst/>
          </a:prstGeom>
          <a:noFill/>
        </p:spPr>
        <p:txBody>
          <a:bodyPr>
            <a:spAutoFit/>
          </a:bodyPr>
          <a:lstStyle/>
          <a:p>
            <a:pPr algn="ctr" eaLnBrk="1" hangingPunct="1">
              <a:defRPr/>
            </a:pPr>
            <a:r>
              <a:rPr lang="en-US" sz="2000" dirty="0">
                <a:solidFill>
                  <a:schemeClr val="accent6">
                    <a:lumMod val="75000"/>
                  </a:schemeClr>
                </a:solidFill>
              </a:rPr>
              <a:t>Group A (Combination Vehicle)</a:t>
            </a:r>
          </a:p>
          <a:p>
            <a:pPr eaLnBrk="1" hangingPunct="1">
              <a:defRPr/>
            </a:pPr>
            <a:r>
              <a:rPr lang="en-US" dirty="0"/>
              <a:t>	</a:t>
            </a:r>
          </a:p>
          <a:p>
            <a:pPr eaLnBrk="1" hangingPunct="1">
              <a:defRPr/>
            </a:pPr>
            <a:endParaRPr lang="en-US" dirty="0"/>
          </a:p>
          <a:p>
            <a:pPr marL="742950" lvl="1" indent="-285750" eaLnBrk="1" hangingPunct="1">
              <a:lnSpc>
                <a:spcPct val="112000"/>
              </a:lnSpc>
              <a:buFont typeface="Arial" pitchFamily="34" charset="0"/>
              <a:buChar char="•"/>
              <a:defRPr/>
            </a:pPr>
            <a:r>
              <a:rPr lang="en-US" dirty="0"/>
              <a:t>Any combination of vehicles with a gross combination weight rating of 26,001 lbs. or more, provided the gross vehicle weight rating of the vehicle(s) being towed is in excess of 10,000 lbs.</a:t>
            </a:r>
          </a:p>
        </p:txBody>
      </p:sp>
      <p:pic>
        <p:nvPicPr>
          <p:cNvPr id="6" name="Picture 5"/>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084513" y="2952749"/>
            <a:ext cx="2809875" cy="3190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3F0CA4D-9C2C-4D73-BFD7-9F24A78E9A12}" type="slidenum">
              <a:rPr lang="en-US" altLang="en-US" sz="1200">
                <a:solidFill>
                  <a:srgbClr val="898989"/>
                </a:solidFill>
              </a:rPr>
              <a:pPr>
                <a:spcBef>
                  <a:spcPct val="0"/>
                </a:spcBef>
                <a:buFontTx/>
                <a:buNone/>
              </a:pPr>
              <a:t>78</a:t>
            </a:fld>
            <a:endParaRPr lang="en-US" altLang="en-US" sz="1200">
              <a:solidFill>
                <a:srgbClr val="898989"/>
              </a:solidFill>
            </a:endParaRPr>
          </a:p>
        </p:txBody>
      </p:sp>
      <p:sp>
        <p:nvSpPr>
          <p:cNvPr id="5" name="TextBox 4"/>
          <p:cNvSpPr txBox="1"/>
          <p:nvPr/>
        </p:nvSpPr>
        <p:spPr>
          <a:xfrm>
            <a:off x="685800" y="771525"/>
            <a:ext cx="7772400" cy="1884363"/>
          </a:xfrm>
          <a:prstGeom prst="rect">
            <a:avLst/>
          </a:prstGeom>
          <a:noFill/>
        </p:spPr>
        <p:txBody>
          <a:bodyPr>
            <a:spAutoFit/>
          </a:bodyPr>
          <a:lstStyle/>
          <a:p>
            <a:pPr algn="ctr" eaLnBrk="1" hangingPunct="1">
              <a:defRPr/>
            </a:pPr>
            <a:r>
              <a:rPr lang="en-US" sz="2000" dirty="0">
                <a:solidFill>
                  <a:schemeClr val="accent6">
                    <a:lumMod val="75000"/>
                  </a:schemeClr>
                </a:solidFill>
              </a:rPr>
              <a:t>Group B (Heavy Straight Vehicle)</a:t>
            </a:r>
          </a:p>
          <a:p>
            <a:pPr eaLnBrk="1" hangingPunct="1">
              <a:defRPr/>
            </a:pPr>
            <a:endParaRPr lang="en-US" dirty="0"/>
          </a:p>
          <a:p>
            <a:pPr eaLnBrk="1" hangingPunct="1">
              <a:defRPr/>
            </a:pPr>
            <a:endParaRPr lang="en-US" dirty="0"/>
          </a:p>
          <a:p>
            <a:pPr marL="742950" lvl="1" indent="-285750" eaLnBrk="1" hangingPunct="1">
              <a:lnSpc>
                <a:spcPct val="112000"/>
              </a:lnSpc>
              <a:buFont typeface="Arial" pitchFamily="34" charset="0"/>
              <a:buChar char="•"/>
              <a:defRPr/>
            </a:pPr>
            <a:r>
              <a:rPr lang="en-US" dirty="0"/>
              <a:t>Any single vehicle with a gross vehicle weight rating of 26,001 lbs. or more, or any such vehicle towing a vehicle not in excess of 10,000 lbs. gross vehicle weight rating.</a:t>
            </a:r>
          </a:p>
        </p:txBody>
      </p:sp>
      <p:pic>
        <p:nvPicPr>
          <p:cNvPr id="6" name="Picture 5"/>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286124" y="3190875"/>
            <a:ext cx="2505075" cy="2869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EF0048CB-EB47-4F08-81A7-8C3ECD336E18}" type="slidenum">
              <a:rPr lang="en-US" altLang="en-US" sz="1200">
                <a:solidFill>
                  <a:srgbClr val="898989"/>
                </a:solidFill>
              </a:rPr>
              <a:pPr>
                <a:spcBef>
                  <a:spcPct val="0"/>
                </a:spcBef>
                <a:buFontTx/>
                <a:buNone/>
              </a:pPr>
              <a:t>79</a:t>
            </a:fld>
            <a:endParaRPr lang="en-US" altLang="en-US" sz="1200">
              <a:solidFill>
                <a:srgbClr val="898989"/>
              </a:solidFill>
            </a:endParaRPr>
          </a:p>
        </p:txBody>
      </p:sp>
      <p:sp>
        <p:nvSpPr>
          <p:cNvPr id="5" name="TextBox 4"/>
          <p:cNvSpPr txBox="1"/>
          <p:nvPr/>
        </p:nvSpPr>
        <p:spPr>
          <a:xfrm>
            <a:off x="342900" y="514350"/>
            <a:ext cx="8172450" cy="2616200"/>
          </a:xfrm>
          <a:prstGeom prst="rect">
            <a:avLst/>
          </a:prstGeom>
          <a:noFill/>
        </p:spPr>
        <p:txBody>
          <a:bodyPr>
            <a:spAutoFit/>
          </a:bodyPr>
          <a:lstStyle/>
          <a:p>
            <a:pPr algn="ctr" eaLnBrk="1" hangingPunct="1">
              <a:defRPr/>
            </a:pPr>
            <a:r>
              <a:rPr lang="en-US" sz="2000" dirty="0">
                <a:solidFill>
                  <a:schemeClr val="accent6">
                    <a:lumMod val="75000"/>
                  </a:schemeClr>
                </a:solidFill>
              </a:rPr>
              <a:t>Group C (Small Vehicle)</a:t>
            </a:r>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Any single vehicle or combination of vehicles that meets neither the definition of Group A or Group B, but is designed to transport 16 or more passengers including the driver, or is used in the transportation of materials found to be hazardous which require the motor vehicle to be placarded. This includes any quantity of chemical or biological material or agent posing a threat to national security, including toxins.</a:t>
            </a:r>
          </a:p>
        </p:txBody>
      </p:sp>
      <p:pic>
        <p:nvPicPr>
          <p:cNvPr id="6" name="Picture 5"/>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362325" y="3521750"/>
            <a:ext cx="2209800" cy="2581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122488" y="276225"/>
            <a:ext cx="4646612" cy="601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3"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FF049CF-61BD-46A4-BED1-1322A7F1FCB7}" type="slidenum">
              <a:rPr lang="en-US" altLang="en-US" sz="1200">
                <a:solidFill>
                  <a:srgbClr val="898989"/>
                </a:solidFill>
              </a:rPr>
              <a:pPr>
                <a:spcBef>
                  <a:spcPct val="0"/>
                </a:spcBef>
                <a:buFontTx/>
                <a:buNone/>
              </a:pPr>
              <a:t>8</a:t>
            </a:fld>
            <a:endParaRPr lang="en-US" altLang="en-US" sz="1200">
              <a:solidFill>
                <a:srgbClr val="898989"/>
              </a:solidFill>
            </a:endParaRPr>
          </a:p>
        </p:txBody>
      </p:sp>
      <p:sp>
        <p:nvSpPr>
          <p:cNvPr id="2" name="TextBox 1"/>
          <p:cNvSpPr txBox="1"/>
          <p:nvPr/>
        </p:nvSpPr>
        <p:spPr>
          <a:xfrm>
            <a:off x="1066800" y="2089150"/>
            <a:ext cx="7270750" cy="21240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sz="4400" dirty="0"/>
              <a:t>Completing the Florida Uniform Crash Report</a:t>
            </a:r>
          </a:p>
          <a:p>
            <a:pPr algn="ctr" eaLnBrk="1" hangingPunct="1">
              <a:defRPr/>
            </a:pPr>
            <a:r>
              <a:rPr lang="en-US" sz="4400" dirty="0">
                <a:solidFill>
                  <a:schemeClr val="accent6">
                    <a:lumMod val="75000"/>
                  </a:schemeClr>
                </a:solidFill>
              </a:rPr>
              <a:t>(HSMV 90010S)</a:t>
            </a:r>
          </a:p>
        </p:txBody>
      </p:sp>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9486F9F-1C21-4D8C-B1AE-9A2D2C457368}" type="slidenum">
              <a:rPr lang="en-US" altLang="en-US" sz="1200">
                <a:solidFill>
                  <a:srgbClr val="898989"/>
                </a:solidFill>
              </a:rPr>
              <a:pPr>
                <a:spcBef>
                  <a:spcPct val="0"/>
                </a:spcBef>
                <a:buFontTx/>
                <a:buNone/>
              </a:pPr>
              <a:t>80</a:t>
            </a:fld>
            <a:endParaRPr lang="en-US" altLang="en-US" sz="1200">
              <a:solidFill>
                <a:srgbClr val="898989"/>
              </a:solidFill>
            </a:endParaRPr>
          </a:p>
        </p:txBody>
      </p:sp>
      <p:sp>
        <p:nvSpPr>
          <p:cNvPr id="5" name="TextBox 4"/>
          <p:cNvSpPr txBox="1"/>
          <p:nvPr/>
        </p:nvSpPr>
        <p:spPr>
          <a:xfrm>
            <a:off x="914400" y="604838"/>
            <a:ext cx="7315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Exemptions to Being Required to Have a CDL</a:t>
            </a:r>
          </a:p>
        </p:txBody>
      </p:sp>
      <p:sp>
        <p:nvSpPr>
          <p:cNvPr id="83972" name="TextBox 5"/>
          <p:cNvSpPr txBox="1">
            <a:spLocks noChangeArrowheads="1"/>
          </p:cNvSpPr>
          <p:nvPr/>
        </p:nvSpPr>
        <p:spPr bwMode="auto">
          <a:xfrm>
            <a:off x="685800" y="1516063"/>
            <a:ext cx="57499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AutoNum type="arabicPeriod"/>
            </a:pPr>
            <a:r>
              <a:rPr lang="en-US" altLang="en-US" sz="1800">
                <a:latin typeface="Arial" charset="0"/>
              </a:rPr>
              <a:t>Active duty military possessing a military license, operating a military vehicle.</a:t>
            </a:r>
          </a:p>
          <a:p>
            <a:pPr eaLnBrk="1" hangingPunct="1">
              <a:spcBef>
                <a:spcPct val="0"/>
              </a:spcBef>
              <a:buFontTx/>
              <a:buAutoNum type="arabicPeriod"/>
            </a:pPr>
            <a:endParaRPr lang="en-US" altLang="en-US" sz="1800">
              <a:latin typeface="Arial" charset="0"/>
            </a:endParaRPr>
          </a:p>
          <a:p>
            <a:pPr eaLnBrk="1" hangingPunct="1">
              <a:spcBef>
                <a:spcPct val="0"/>
              </a:spcBef>
              <a:buFontTx/>
              <a:buAutoNum type="arabicPeriod"/>
            </a:pPr>
            <a:endParaRPr lang="en-US" altLang="en-US" sz="1800">
              <a:latin typeface="Arial" charset="0"/>
            </a:endParaRPr>
          </a:p>
          <a:p>
            <a:pPr eaLnBrk="1" hangingPunct="1">
              <a:spcBef>
                <a:spcPct val="0"/>
              </a:spcBef>
              <a:buFontTx/>
              <a:buAutoNum type="arabicPeriod"/>
            </a:pPr>
            <a:r>
              <a:rPr lang="en-US" altLang="en-US" sz="1800">
                <a:latin typeface="Arial" charset="0"/>
              </a:rPr>
              <a:t>Firefighters meeting approved training standards and operating authorized emergency vehicles.</a:t>
            </a:r>
          </a:p>
          <a:p>
            <a:pPr eaLnBrk="1" hangingPunct="1">
              <a:spcBef>
                <a:spcPct val="0"/>
              </a:spcBef>
              <a:buFontTx/>
              <a:buAutoNum type="arabicPeriod"/>
            </a:pPr>
            <a:endParaRPr lang="en-US" altLang="en-US" sz="1800">
              <a:latin typeface="Arial" charset="0"/>
            </a:endParaRPr>
          </a:p>
          <a:p>
            <a:pPr eaLnBrk="1" hangingPunct="1">
              <a:spcBef>
                <a:spcPct val="0"/>
              </a:spcBef>
              <a:buFontTx/>
              <a:buAutoNum type="arabicPeriod"/>
            </a:pPr>
            <a:endParaRPr lang="en-US" altLang="en-US" sz="1800">
              <a:latin typeface="Arial" charset="0"/>
            </a:endParaRPr>
          </a:p>
          <a:p>
            <a:pPr eaLnBrk="1" hangingPunct="1">
              <a:spcBef>
                <a:spcPct val="0"/>
              </a:spcBef>
              <a:buFontTx/>
              <a:buAutoNum type="arabicPeriod"/>
            </a:pPr>
            <a:r>
              <a:rPr lang="en-US" altLang="en-US" sz="1800">
                <a:latin typeface="Arial" charset="0"/>
              </a:rPr>
              <a:t>Farmers </a:t>
            </a:r>
          </a:p>
          <a:p>
            <a:pPr eaLnBrk="1" hangingPunct="1">
              <a:spcBef>
                <a:spcPct val="0"/>
              </a:spcBef>
              <a:buFontTx/>
              <a:buAutoNum type="arabicPeriod"/>
            </a:pPr>
            <a:endParaRPr lang="en-US" altLang="en-US" sz="1800">
              <a:latin typeface="Arial" charset="0"/>
            </a:endParaRPr>
          </a:p>
          <a:p>
            <a:pPr eaLnBrk="1" hangingPunct="1">
              <a:spcBef>
                <a:spcPct val="0"/>
              </a:spcBef>
              <a:buFontTx/>
              <a:buAutoNum type="arabicPeriod"/>
            </a:pPr>
            <a:endParaRPr lang="en-US" altLang="en-US" sz="1800">
              <a:latin typeface="Arial" charset="0"/>
            </a:endParaRPr>
          </a:p>
          <a:p>
            <a:pPr eaLnBrk="1" hangingPunct="1">
              <a:spcBef>
                <a:spcPct val="0"/>
              </a:spcBef>
              <a:buFontTx/>
              <a:buAutoNum type="arabicPeriod"/>
            </a:pPr>
            <a:r>
              <a:rPr lang="en-US" altLang="en-US" sz="1800">
                <a:latin typeface="Arial" charset="0"/>
              </a:rPr>
              <a:t>Individuals operating motor homes or other vehicles used exclusively to transport personal possessions or family members, for non-business purposes.</a:t>
            </a:r>
          </a:p>
        </p:txBody>
      </p:sp>
      <p:pic>
        <p:nvPicPr>
          <p:cNvPr id="8397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104900"/>
            <a:ext cx="23495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27680D0-6C27-4C43-875A-AA988F3DA54A}" type="slidenum">
              <a:rPr lang="en-US" altLang="en-US" sz="1200">
                <a:solidFill>
                  <a:srgbClr val="898989"/>
                </a:solidFill>
              </a:rPr>
              <a:pPr>
                <a:spcBef>
                  <a:spcPct val="0"/>
                </a:spcBef>
                <a:buFontTx/>
                <a:buNone/>
              </a:pPr>
              <a:t>81</a:t>
            </a:fld>
            <a:endParaRPr lang="en-US" altLang="en-US" sz="1200">
              <a:solidFill>
                <a:srgbClr val="898989"/>
              </a:solidFill>
            </a:endParaRPr>
          </a:p>
        </p:txBody>
      </p:sp>
      <p:sp>
        <p:nvSpPr>
          <p:cNvPr id="5" name="TextBox 4"/>
          <p:cNvSpPr txBox="1"/>
          <p:nvPr/>
        </p:nvSpPr>
        <p:spPr>
          <a:xfrm>
            <a:off x="1104900" y="744538"/>
            <a:ext cx="6934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CDL Endorsements</a:t>
            </a:r>
          </a:p>
        </p:txBody>
      </p:sp>
      <p:pic>
        <p:nvPicPr>
          <p:cNvPr id="84996"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44613" y="1752600"/>
            <a:ext cx="64547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85127E6-FD45-4A1E-9275-BE88C0D9068F}" type="slidenum">
              <a:rPr lang="en-US" altLang="en-US" sz="1200">
                <a:solidFill>
                  <a:srgbClr val="898989"/>
                </a:solidFill>
              </a:rPr>
              <a:pPr>
                <a:spcBef>
                  <a:spcPct val="0"/>
                </a:spcBef>
                <a:buFontTx/>
                <a:buNone/>
              </a:pPr>
              <a:t>82</a:t>
            </a:fld>
            <a:endParaRPr lang="en-US" altLang="en-US" sz="1200">
              <a:solidFill>
                <a:srgbClr val="898989"/>
              </a:solidFill>
            </a:endParaRPr>
          </a:p>
        </p:txBody>
      </p:sp>
      <p:sp>
        <p:nvSpPr>
          <p:cNvPr id="5" name="TextBox 4"/>
          <p:cNvSpPr txBox="1"/>
          <p:nvPr/>
        </p:nvSpPr>
        <p:spPr>
          <a:xfrm>
            <a:off x="762000" y="1447800"/>
            <a:ext cx="7467600" cy="347821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hangingPunct="1">
              <a:defRPr/>
            </a:pPr>
            <a:r>
              <a:rPr lang="en-US" sz="4400" dirty="0"/>
              <a:t>Gross Vehicle Weight Rating </a:t>
            </a:r>
            <a:r>
              <a:rPr lang="en-US" sz="4400" dirty="0">
                <a:solidFill>
                  <a:schemeClr val="accent6">
                    <a:lumMod val="75000"/>
                  </a:schemeClr>
                </a:solidFill>
              </a:rPr>
              <a:t>(GVWR), </a:t>
            </a:r>
            <a:r>
              <a:rPr lang="en-US" sz="4400" dirty="0"/>
              <a:t>Gross Combination Weight Rating </a:t>
            </a:r>
            <a:r>
              <a:rPr lang="en-US" sz="4400" dirty="0">
                <a:solidFill>
                  <a:schemeClr val="accent6">
                    <a:lumMod val="75000"/>
                  </a:schemeClr>
                </a:solidFill>
              </a:rPr>
              <a:t>(GCWR)</a:t>
            </a:r>
            <a:r>
              <a:rPr lang="en-US" sz="4400" dirty="0"/>
              <a:t>, Vehicle Configuration and Cargo Body Type</a:t>
            </a: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0F57CCB3-637B-4251-A611-11AEDC2C758B}" type="slidenum">
              <a:rPr lang="en-US" altLang="en-US" sz="1200">
                <a:solidFill>
                  <a:srgbClr val="898989"/>
                </a:solidFill>
              </a:rPr>
              <a:pPr>
                <a:spcBef>
                  <a:spcPct val="0"/>
                </a:spcBef>
                <a:buFontTx/>
                <a:buNone/>
              </a:pPr>
              <a:t>83</a:t>
            </a:fld>
            <a:endParaRPr lang="en-US" altLang="en-US" sz="1200">
              <a:solidFill>
                <a:srgbClr val="898989"/>
              </a:solidFill>
            </a:endParaRPr>
          </a:p>
        </p:txBody>
      </p:sp>
      <p:sp>
        <p:nvSpPr>
          <p:cNvPr id="5" name="TextBox 4"/>
          <p:cNvSpPr txBox="1"/>
          <p:nvPr/>
        </p:nvSpPr>
        <p:spPr>
          <a:xfrm>
            <a:off x="762000" y="609600"/>
            <a:ext cx="7620000" cy="461963"/>
          </a:xfrm>
          <a:prstGeom prst="rect">
            <a:avLst/>
          </a:prstGeom>
          <a:noFill/>
        </p:spPr>
        <p:txBody>
          <a:bodyPr>
            <a:spAutoFit/>
          </a:bodyPr>
          <a:lstStyle/>
          <a:p>
            <a:pPr algn="ctr" eaLnBrk="1" hangingPunct="1">
              <a:defRPr/>
            </a:pPr>
            <a:r>
              <a:rPr lang="en-US" sz="2400" u="sng" dirty="0">
                <a:solidFill>
                  <a:schemeClr val="accent6">
                    <a:lumMod val="75000"/>
                  </a:schemeClr>
                </a:solidFill>
              </a:rPr>
              <a:t>GVWR and GCWR</a:t>
            </a:r>
          </a:p>
        </p:txBody>
      </p:sp>
      <p:sp>
        <p:nvSpPr>
          <p:cNvPr id="6" name="TextBox 5"/>
          <p:cNvSpPr txBox="1"/>
          <p:nvPr/>
        </p:nvSpPr>
        <p:spPr>
          <a:xfrm>
            <a:off x="647700" y="1597025"/>
            <a:ext cx="7848600" cy="3657600"/>
          </a:xfrm>
          <a:prstGeom prst="rect">
            <a:avLst/>
          </a:prstGeom>
          <a:noFill/>
        </p:spPr>
        <p:txBody>
          <a:bodyPr>
            <a:spAutoFit/>
          </a:bodyPr>
          <a:lstStyle/>
          <a:p>
            <a:pPr eaLnBrk="1" hangingPunct="1">
              <a:lnSpc>
                <a:spcPct val="117000"/>
              </a:lnSpc>
              <a:defRPr/>
            </a:pPr>
            <a:r>
              <a:rPr lang="en-US" u="sng" dirty="0">
                <a:solidFill>
                  <a:schemeClr val="accent6">
                    <a:lumMod val="75000"/>
                  </a:schemeClr>
                </a:solidFill>
              </a:rPr>
              <a:t>Gross Vehicle Weight Rating</a:t>
            </a:r>
            <a:r>
              <a:rPr lang="en-US" dirty="0">
                <a:solidFill>
                  <a:schemeClr val="accent6">
                    <a:lumMod val="75000"/>
                  </a:schemeClr>
                </a:solidFill>
              </a:rPr>
              <a:t> </a:t>
            </a:r>
            <a:r>
              <a:rPr lang="en-US" dirty="0"/>
              <a:t>(GVWR) is the value specified by the manufacturer as the recommended maximum loaded weight of a single motor vehicle.</a:t>
            </a:r>
          </a:p>
          <a:p>
            <a:pPr eaLnBrk="1" hangingPunct="1">
              <a:lnSpc>
                <a:spcPct val="117000"/>
              </a:lnSpc>
              <a:defRPr/>
            </a:pPr>
            <a:endParaRPr lang="en-US" dirty="0"/>
          </a:p>
          <a:p>
            <a:pPr eaLnBrk="1" hangingPunct="1">
              <a:lnSpc>
                <a:spcPct val="117000"/>
              </a:lnSpc>
              <a:defRPr/>
            </a:pPr>
            <a:endParaRPr lang="en-US" dirty="0"/>
          </a:p>
          <a:p>
            <a:pPr eaLnBrk="1" hangingPunct="1">
              <a:lnSpc>
                <a:spcPct val="117000"/>
              </a:lnSpc>
              <a:defRPr/>
            </a:pPr>
            <a:endParaRPr lang="en-US" dirty="0"/>
          </a:p>
          <a:p>
            <a:pPr eaLnBrk="1" hangingPunct="1">
              <a:lnSpc>
                <a:spcPct val="117000"/>
              </a:lnSpc>
              <a:defRPr/>
            </a:pPr>
            <a:endParaRPr lang="en-US" dirty="0"/>
          </a:p>
          <a:p>
            <a:pPr eaLnBrk="1" hangingPunct="1">
              <a:lnSpc>
                <a:spcPct val="117000"/>
              </a:lnSpc>
              <a:defRPr/>
            </a:pPr>
            <a:endParaRPr lang="en-US" dirty="0"/>
          </a:p>
          <a:p>
            <a:pPr eaLnBrk="1" hangingPunct="1">
              <a:lnSpc>
                <a:spcPct val="117000"/>
              </a:lnSpc>
              <a:defRPr/>
            </a:pPr>
            <a:r>
              <a:rPr lang="en-US" u="sng" dirty="0">
                <a:solidFill>
                  <a:schemeClr val="accent6">
                    <a:lumMod val="75000"/>
                  </a:schemeClr>
                </a:solidFill>
              </a:rPr>
              <a:t>Gross Combination Weight Rating</a:t>
            </a:r>
            <a:r>
              <a:rPr lang="en-US" dirty="0">
                <a:solidFill>
                  <a:schemeClr val="accent6">
                    <a:lumMod val="75000"/>
                  </a:schemeClr>
                </a:solidFill>
              </a:rPr>
              <a:t> </a:t>
            </a:r>
            <a:r>
              <a:rPr lang="en-US" dirty="0"/>
              <a:t>(GCWR) is the value specified by the manufacturer(s) as the recommended maximum loaded weight of a combination (articulated) motor vehicle.</a:t>
            </a:r>
          </a:p>
        </p:txBody>
      </p:sp>
      <p:pic>
        <p:nvPicPr>
          <p:cNvPr id="2" name="Picture 1"/>
          <p:cNvPicPr>
            <a:picLocks noChangeAspect="1"/>
          </p:cNvPicPr>
          <p:nvPr/>
        </p:nvPicPr>
        <p:blipFill>
          <a:blip r:embed="rId4"/>
          <a:stretch>
            <a:fillRect/>
          </a:stretch>
        </p:blipFill>
        <p:spPr>
          <a:xfrm>
            <a:off x="2198688" y="2624138"/>
            <a:ext cx="4319587" cy="1404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98838D8-9E55-40C2-B2BD-ECCA55105A76}" type="slidenum">
              <a:rPr lang="en-US" altLang="en-US" sz="1200">
                <a:solidFill>
                  <a:srgbClr val="898989"/>
                </a:solidFill>
              </a:rPr>
              <a:pPr>
                <a:spcBef>
                  <a:spcPct val="0"/>
                </a:spcBef>
                <a:buFontTx/>
                <a:buNone/>
              </a:pPr>
              <a:t>84</a:t>
            </a:fld>
            <a:endParaRPr lang="en-US" altLang="en-US" sz="1200">
              <a:solidFill>
                <a:srgbClr val="898989"/>
              </a:solidFill>
            </a:endParaRPr>
          </a:p>
        </p:txBody>
      </p:sp>
      <p:sp>
        <p:nvSpPr>
          <p:cNvPr id="5" name="TextBox 4"/>
          <p:cNvSpPr txBox="1"/>
          <p:nvPr/>
        </p:nvSpPr>
        <p:spPr>
          <a:xfrm>
            <a:off x="723900" y="604838"/>
            <a:ext cx="7696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Where to Find the GVWR</a:t>
            </a:r>
          </a:p>
        </p:txBody>
      </p:sp>
      <p:sp>
        <p:nvSpPr>
          <p:cNvPr id="88068" name="TextBox 5"/>
          <p:cNvSpPr txBox="1">
            <a:spLocks noChangeArrowheads="1"/>
          </p:cNvSpPr>
          <p:nvPr/>
        </p:nvSpPr>
        <p:spPr bwMode="auto">
          <a:xfrm>
            <a:off x="619125" y="1339850"/>
            <a:ext cx="7905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The weight ratings, including GVWR, can be found on the certification label located on the:</a:t>
            </a:r>
          </a:p>
          <a:p>
            <a:pPr eaLnBrk="1" hangingPunct="1">
              <a:spcBef>
                <a:spcPct val="0"/>
              </a:spcBef>
              <a:buFontTx/>
              <a:buNone/>
            </a:pPr>
            <a:endParaRPr lang="en-US" altLang="en-US" sz="1800">
              <a:latin typeface="Arial" charset="0"/>
            </a:endParaRPr>
          </a:p>
          <a:p>
            <a:pPr lvl="1" eaLnBrk="1" hangingPunct="1">
              <a:spcBef>
                <a:spcPct val="0"/>
              </a:spcBef>
              <a:buFont typeface="Arial" charset="0"/>
              <a:buChar char="•"/>
            </a:pPr>
            <a:r>
              <a:rPr lang="en-US" altLang="en-US" sz="1800">
                <a:latin typeface="Arial" charset="0"/>
              </a:rPr>
              <a:t>driver’s door or door frame</a:t>
            </a:r>
          </a:p>
          <a:p>
            <a:pPr lvl="1" eaLnBrk="1" hangingPunct="1">
              <a:spcBef>
                <a:spcPct val="0"/>
              </a:spcBef>
              <a:buFont typeface="Arial" charset="0"/>
              <a:buChar char="•"/>
            </a:pPr>
            <a:endParaRPr lang="en-US" altLang="en-US" sz="1800">
              <a:latin typeface="Arial" charset="0"/>
            </a:endParaRPr>
          </a:p>
          <a:p>
            <a:pPr lvl="1" eaLnBrk="1" hangingPunct="1">
              <a:spcBef>
                <a:spcPct val="0"/>
              </a:spcBef>
              <a:buFont typeface="Arial" charset="0"/>
              <a:buChar char="•"/>
            </a:pPr>
            <a:r>
              <a:rPr lang="en-US" altLang="en-US" sz="1800">
                <a:latin typeface="Arial" charset="0"/>
              </a:rPr>
              <a:t>cab behind driver’s seat</a:t>
            </a:r>
          </a:p>
          <a:p>
            <a:pPr lvl="1" eaLnBrk="1" hangingPunct="1">
              <a:spcBef>
                <a:spcPct val="0"/>
              </a:spcBef>
              <a:buFont typeface="Arial" charset="0"/>
              <a:buChar char="•"/>
            </a:pPr>
            <a:endParaRPr lang="en-US" altLang="en-US" sz="1800">
              <a:latin typeface="Arial" charset="0"/>
            </a:endParaRPr>
          </a:p>
          <a:p>
            <a:pPr lvl="1" eaLnBrk="1" hangingPunct="1">
              <a:spcBef>
                <a:spcPct val="0"/>
              </a:spcBef>
              <a:buFont typeface="Arial" charset="0"/>
              <a:buChar char="•"/>
            </a:pPr>
            <a:r>
              <a:rPr lang="en-US" altLang="en-US" sz="1800">
                <a:latin typeface="Arial" charset="0"/>
              </a:rPr>
              <a:t>driver-side visor</a:t>
            </a:r>
          </a:p>
        </p:txBody>
      </p:sp>
      <p:sp>
        <p:nvSpPr>
          <p:cNvPr id="88069" name="TextBox 6"/>
          <p:cNvSpPr txBox="1">
            <a:spLocks noChangeArrowheads="1"/>
          </p:cNvSpPr>
          <p:nvPr/>
        </p:nvSpPr>
        <p:spPr bwMode="auto">
          <a:xfrm>
            <a:off x="685800" y="3783013"/>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Second-stage manufacturers may add an additional GVWR plate, which can be a yellow sticker located on the door frame.</a:t>
            </a:r>
          </a:p>
          <a:p>
            <a:pPr eaLnBrk="1" hangingPunct="1">
              <a:spcBef>
                <a:spcPct val="0"/>
              </a:spcBef>
              <a:buFontTx/>
              <a:buNone/>
            </a:pPr>
            <a:endParaRPr lang="en-US" altLang="en-US" sz="1800">
              <a:latin typeface="Arial" charset="0"/>
            </a:endParaRPr>
          </a:p>
          <a:p>
            <a:pPr eaLnBrk="1" hangingPunct="1">
              <a:spcBef>
                <a:spcPct val="0"/>
              </a:spcBef>
              <a:buFontTx/>
              <a:buNone/>
            </a:pPr>
            <a:r>
              <a:rPr lang="en-US" altLang="en-US" sz="1800">
                <a:latin typeface="Arial" charset="0"/>
              </a:rPr>
              <a:t>To access a web-based VIN decoder for </a:t>
            </a:r>
            <a:r>
              <a:rPr lang="en-US" altLang="en-US" sz="1800" b="1">
                <a:latin typeface="Arial" charset="0"/>
              </a:rPr>
              <a:t>CMV’s</a:t>
            </a:r>
            <a:r>
              <a:rPr lang="en-US" altLang="en-US" sz="1800">
                <a:latin typeface="Arial" charset="0"/>
              </a:rPr>
              <a:t>, click this link:</a:t>
            </a:r>
          </a:p>
        </p:txBody>
      </p:sp>
      <p:sp>
        <p:nvSpPr>
          <p:cNvPr id="88070" name="TextBox 7"/>
          <p:cNvSpPr txBox="1">
            <a:spLocks noChangeArrowheads="1"/>
          </p:cNvSpPr>
          <p:nvPr/>
        </p:nvSpPr>
        <p:spPr bwMode="auto">
          <a:xfrm>
            <a:off x="619125" y="4965700"/>
            <a:ext cx="790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hlinkClick r:id="rId4"/>
              </a:rPr>
              <a:t>www.nisrinc.com/cmv_id/cmv_id.asp</a:t>
            </a:r>
            <a:r>
              <a:rPr lang="en-US" altLang="en-US" sz="1800">
                <a:latin typeface="Arial" charset="0"/>
              </a:rPr>
              <a:t> </a:t>
            </a:r>
          </a:p>
        </p:txBody>
      </p:sp>
      <p:pic>
        <p:nvPicPr>
          <p:cNvPr id="8807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1751013"/>
            <a:ext cx="28448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Box 1"/>
          <p:cNvSpPr txBox="1">
            <a:spLocks noChangeArrowheads="1"/>
          </p:cNvSpPr>
          <p:nvPr/>
        </p:nvSpPr>
        <p:spPr bwMode="auto">
          <a:xfrm>
            <a:off x="666750" y="5438775"/>
            <a:ext cx="7011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To access a web-based VIN decoder for </a:t>
            </a:r>
            <a:r>
              <a:rPr lang="en-US" altLang="en-US" sz="1800" b="1">
                <a:latin typeface="Arial" charset="0"/>
              </a:rPr>
              <a:t>non-CMV’s</a:t>
            </a:r>
            <a:r>
              <a:rPr lang="en-US" altLang="en-US" sz="1800">
                <a:latin typeface="Arial" charset="0"/>
              </a:rPr>
              <a:t>, click this link:</a:t>
            </a:r>
          </a:p>
        </p:txBody>
      </p:sp>
      <p:sp>
        <p:nvSpPr>
          <p:cNvPr id="88073" name="TextBox 2"/>
          <p:cNvSpPr txBox="1">
            <a:spLocks noChangeArrowheads="1"/>
          </p:cNvSpPr>
          <p:nvPr/>
        </p:nvSpPr>
        <p:spPr bwMode="auto">
          <a:xfrm>
            <a:off x="1533525" y="5838825"/>
            <a:ext cx="619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u="sng">
                <a:latin typeface="Arial" charset="0"/>
                <a:hlinkClick r:id="rId6"/>
              </a:rPr>
              <a:t>https://services.flhsmv.gov/MVCheckWeb/InquiryView.aspx</a:t>
            </a:r>
            <a:endParaRPr lang="en-US" altLang="en-US" sz="1800">
              <a:latin typeface="Arial" charset="0"/>
            </a:endParaRPr>
          </a:p>
        </p:txBody>
      </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21FE47B-3FD4-4E32-8079-A8514109C215}" type="slidenum">
              <a:rPr lang="en-US" altLang="en-US" sz="1200">
                <a:solidFill>
                  <a:srgbClr val="898989"/>
                </a:solidFill>
              </a:rPr>
              <a:pPr>
                <a:spcBef>
                  <a:spcPct val="0"/>
                </a:spcBef>
                <a:buFontTx/>
                <a:buNone/>
              </a:pPr>
              <a:t>85</a:t>
            </a:fld>
            <a:endParaRPr lang="en-US" altLang="en-US" sz="1200">
              <a:solidFill>
                <a:srgbClr val="898989"/>
              </a:solidFill>
            </a:endParaRPr>
          </a:p>
        </p:txBody>
      </p:sp>
      <p:sp>
        <p:nvSpPr>
          <p:cNvPr id="5" name="TextBox 4"/>
          <p:cNvSpPr txBox="1"/>
          <p:nvPr/>
        </p:nvSpPr>
        <p:spPr>
          <a:xfrm>
            <a:off x="685800" y="604838"/>
            <a:ext cx="77724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Vehicle Configuration</a:t>
            </a:r>
          </a:p>
        </p:txBody>
      </p:sp>
      <p:pic>
        <p:nvPicPr>
          <p:cNvPr id="89092"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71600" y="1860550"/>
            <a:ext cx="64008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5A030BB-0075-4F2A-922F-6CF33AC2CE27}" type="slidenum">
              <a:rPr lang="en-US" altLang="en-US" sz="1200">
                <a:solidFill>
                  <a:srgbClr val="898989"/>
                </a:solidFill>
              </a:rPr>
              <a:pPr>
                <a:spcBef>
                  <a:spcPct val="0"/>
                </a:spcBef>
                <a:buFontTx/>
                <a:buNone/>
              </a:pPr>
              <a:t>86</a:t>
            </a:fld>
            <a:endParaRPr lang="en-US" altLang="en-US" sz="1200">
              <a:solidFill>
                <a:srgbClr val="898989"/>
              </a:solidFill>
            </a:endParaRPr>
          </a:p>
        </p:txBody>
      </p:sp>
      <p:sp>
        <p:nvSpPr>
          <p:cNvPr id="5" name="TextBox 4"/>
          <p:cNvSpPr txBox="1"/>
          <p:nvPr/>
        </p:nvSpPr>
        <p:spPr>
          <a:xfrm>
            <a:off x="685800" y="604838"/>
            <a:ext cx="77724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Cargo Body Type</a:t>
            </a:r>
          </a:p>
        </p:txBody>
      </p:sp>
      <p:pic>
        <p:nvPicPr>
          <p:cNvPr id="90116" name="Picture 3"/>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01750" y="1801813"/>
            <a:ext cx="6394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bwMode="auto">
          <a:xfrm>
            <a:off x="689451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B61F3E9-7345-417B-8220-9DD91D24F32A}" type="slidenum">
              <a:rPr lang="en-US" altLang="en-US" sz="1200">
                <a:solidFill>
                  <a:srgbClr val="898989"/>
                </a:solidFill>
              </a:rPr>
              <a:pPr>
                <a:spcBef>
                  <a:spcPct val="0"/>
                </a:spcBef>
                <a:buFontTx/>
                <a:buNone/>
              </a:pPr>
              <a:t>87</a:t>
            </a:fld>
            <a:endParaRPr lang="en-US" altLang="en-US" sz="1200">
              <a:solidFill>
                <a:srgbClr val="898989"/>
              </a:solidFill>
            </a:endParaRPr>
          </a:p>
        </p:txBody>
      </p:sp>
      <p:sp>
        <p:nvSpPr>
          <p:cNvPr id="5" name="TextBox 4"/>
          <p:cNvSpPr txBox="1"/>
          <p:nvPr/>
        </p:nvSpPr>
        <p:spPr>
          <a:xfrm>
            <a:off x="685800" y="717550"/>
            <a:ext cx="5200650" cy="2770188"/>
          </a:xfrm>
          <a:prstGeom prst="rect">
            <a:avLst/>
          </a:prstGeom>
          <a:noFill/>
        </p:spPr>
        <p:txBody>
          <a:bodyPr>
            <a:spAutoFit/>
          </a:bodyPr>
          <a:lstStyle/>
          <a:p>
            <a:pPr algn="ctr" eaLnBrk="1" hangingPunct="1">
              <a:defRPr/>
            </a:pPr>
            <a:r>
              <a:rPr lang="en-US" sz="2400" u="sng" dirty="0">
                <a:solidFill>
                  <a:schemeClr val="accent6">
                    <a:lumMod val="75000"/>
                  </a:schemeClr>
                </a:solidFill>
              </a:rPr>
              <a:t/>
            </a:r>
            <a:br>
              <a:rPr lang="en-US" sz="2400" u="sng" dirty="0">
                <a:solidFill>
                  <a:schemeClr val="accent6">
                    <a:lumMod val="75000"/>
                  </a:schemeClr>
                </a:solidFill>
              </a:rPr>
            </a:br>
            <a:r>
              <a:rPr lang="en-US" sz="2400" u="sng" dirty="0">
                <a:solidFill>
                  <a:schemeClr val="accent6">
                    <a:lumMod val="75000"/>
                  </a:schemeClr>
                </a:solidFill>
              </a:rPr>
              <a:t>CMV “Code Me” Challenge</a:t>
            </a:r>
            <a:endParaRPr lang="en-US" sz="2400" dirty="0">
              <a:solidFill>
                <a:schemeClr val="accent6">
                  <a:lumMod val="75000"/>
                </a:schemeClr>
              </a:solidFill>
            </a:endParaRPr>
          </a:p>
          <a:p>
            <a:pPr eaLnBrk="1" hangingPunct="1">
              <a:defRPr/>
            </a:pPr>
            <a:endParaRPr lang="en-US" dirty="0"/>
          </a:p>
          <a:p>
            <a:pPr eaLnBrk="1" hangingPunct="1">
              <a:defRPr/>
            </a:pPr>
            <a:endParaRPr lang="en-US" dirty="0"/>
          </a:p>
          <a:p>
            <a:pPr eaLnBrk="1" hangingPunct="1">
              <a:defRPr/>
            </a:pPr>
            <a:r>
              <a:rPr lang="en-US" dirty="0"/>
              <a:t>Next, you will be given </a:t>
            </a:r>
            <a:r>
              <a:rPr lang="en-US" b="1" dirty="0"/>
              <a:t>10 CMV </a:t>
            </a:r>
            <a:r>
              <a:rPr lang="en-US" dirty="0"/>
              <a:t>configurations.  Select the best answer for each “Code Me” configuration.</a:t>
            </a:r>
          </a:p>
          <a:p>
            <a:pPr eaLnBrk="1" hangingPunct="1">
              <a:defRPr/>
            </a:pPr>
            <a:endParaRPr lang="en-US" dirty="0"/>
          </a:p>
          <a:p>
            <a:pPr eaLnBrk="1" hangingPunct="1">
              <a:defRPr/>
            </a:pPr>
            <a:endParaRPr lang="en-US" dirty="0"/>
          </a:p>
        </p:txBody>
      </p:sp>
      <p:pic>
        <p:nvPicPr>
          <p:cNvPr id="9114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587375"/>
            <a:ext cx="2428875"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579200D-8D21-423C-BC4A-B05A3B0558A3}" type="slidenum">
              <a:rPr lang="en-US" altLang="en-US" sz="1200">
                <a:solidFill>
                  <a:srgbClr val="898989"/>
                </a:solidFill>
              </a:rPr>
              <a:pPr>
                <a:spcBef>
                  <a:spcPct val="0"/>
                </a:spcBef>
                <a:buFontTx/>
                <a:buNone/>
              </a:pPr>
              <a:t>88</a:t>
            </a:fld>
            <a:endParaRPr lang="en-US" altLang="en-US" sz="1200">
              <a:solidFill>
                <a:srgbClr val="898989"/>
              </a:solidFill>
            </a:endParaRPr>
          </a:p>
        </p:txBody>
      </p:sp>
      <p:pic>
        <p:nvPicPr>
          <p:cNvPr id="921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3447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Connector 6"/>
          <p:cNvSpPr/>
          <p:nvPr/>
        </p:nvSpPr>
        <p:spPr>
          <a:xfrm>
            <a:off x="776288" y="4870450"/>
            <a:ext cx="158750" cy="169863"/>
          </a:xfrm>
          <a:prstGeom prst="flowChartConnector">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2165" name="TextBox 7"/>
          <p:cNvSpPr txBox="1">
            <a:spLocks noChangeArrowheads="1"/>
          </p:cNvSpPr>
          <p:nvPr/>
        </p:nvSpPr>
        <p:spPr bwMode="auto">
          <a:xfrm>
            <a:off x="2857500" y="5199063"/>
            <a:ext cx="324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Bodoni MT" pitchFamily="18" charset="0"/>
              </a:rPr>
              <a:t>Click on the correct answer.</a:t>
            </a:r>
          </a:p>
        </p:txBody>
      </p:sp>
      <p:sp>
        <p:nvSpPr>
          <p:cNvPr id="92166" name="Slide Number Placeholder 3"/>
          <p:cNvSpPr txBox="1">
            <a:spLocks/>
          </p:cNvSpPr>
          <p:nvPr/>
        </p:nvSpPr>
        <p:spPr bwMode="auto">
          <a:xfrm>
            <a:off x="70231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C3423881-BB26-4A3E-82BA-A9EB3632F4DD}" type="slidenum">
              <a:rPr lang="en-US" altLang="en-US" sz="1200">
                <a:solidFill>
                  <a:srgbClr val="898989"/>
                </a:solidFill>
              </a:rPr>
              <a:pPr algn="r" eaLnBrk="1" hangingPunct="1">
                <a:spcBef>
                  <a:spcPct val="0"/>
                </a:spcBef>
                <a:buFontTx/>
                <a:buNone/>
              </a:pPr>
              <a:t>88</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B7EE66F3-6183-47B1-89CB-EFE7D4F6BD54}" type="slidenum">
              <a:rPr lang="en-US" altLang="en-US" sz="1200">
                <a:solidFill>
                  <a:srgbClr val="898989"/>
                </a:solidFill>
              </a:rPr>
              <a:pPr>
                <a:spcBef>
                  <a:spcPct val="0"/>
                </a:spcBef>
                <a:buFontTx/>
                <a:buNone/>
              </a:pPr>
              <a:t>89</a:t>
            </a:fld>
            <a:endParaRPr lang="en-US" altLang="en-US" sz="1200">
              <a:solidFill>
                <a:srgbClr val="898989"/>
              </a:solidFill>
            </a:endParaRPr>
          </a:p>
        </p:txBody>
      </p:sp>
      <p:pic>
        <p:nvPicPr>
          <p:cNvPr id="931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785938" y="4841875"/>
            <a:ext cx="73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3</a:t>
            </a:r>
          </a:p>
          <a:p>
            <a:pPr eaLnBrk="1" hangingPunct="1">
              <a:spcBef>
                <a:spcPct val="0"/>
              </a:spcBef>
              <a:buFontTx/>
              <a:buNone/>
            </a:pPr>
            <a:endParaRPr lang="en-US" altLang="en-US" sz="1800">
              <a:latin typeface="Arial" charset="0"/>
            </a:endParaRPr>
          </a:p>
        </p:txBody>
      </p:sp>
      <p:sp>
        <p:nvSpPr>
          <p:cNvPr id="11" name="TextBox 10"/>
          <p:cNvSpPr txBox="1"/>
          <p:nvPr/>
        </p:nvSpPr>
        <p:spPr>
          <a:xfrm>
            <a:off x="5773738" y="138113"/>
            <a:ext cx="3146425" cy="35401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1600" b="1" dirty="0"/>
              <a:t>Truck trailers </a:t>
            </a:r>
            <a:r>
              <a:rPr lang="en-US" sz="1600" dirty="0"/>
              <a:t>are vehicle configurations consisting of any single-unit truck with an attached trailer for hauling cargo.  When truck trailers possess 2 different cargo body types, select the cargo body type for the power unit (truck) in combination.  If the truck has NO applicable cargo body type, use the trailer’s cargo body type.  Truck trailers can include light trucks less than 10,000 lbs. that pulling trailers that increase the GCWR to over 10,000 lbs.</a:t>
            </a:r>
          </a:p>
        </p:txBody>
      </p:sp>
      <p:sp>
        <p:nvSpPr>
          <p:cNvPr id="93190" name="TextBox 12"/>
          <p:cNvSpPr txBox="1">
            <a:spLocks noChangeArrowheads="1"/>
          </p:cNvSpPr>
          <p:nvPr/>
        </p:nvSpPr>
        <p:spPr bwMode="auto">
          <a:xfrm>
            <a:off x="192088" y="4714875"/>
            <a:ext cx="1222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Bodoni MT" pitchFamily="18" charset="0"/>
              </a:rPr>
              <a:t>Click in the box to see the correct answer.</a:t>
            </a:r>
          </a:p>
        </p:txBody>
      </p:sp>
      <p:sp>
        <p:nvSpPr>
          <p:cNvPr id="93191" name="Slide Number Placeholder 3"/>
          <p:cNvSpPr txBox="1">
            <a:spLocks/>
          </p:cNvSpPr>
          <p:nvPr/>
        </p:nvSpPr>
        <p:spPr bwMode="auto">
          <a:xfrm>
            <a:off x="7034213"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11C32F90-6043-40B6-ACC1-8CF493084D2F}" type="slidenum">
              <a:rPr lang="en-US" altLang="en-US" sz="1200">
                <a:solidFill>
                  <a:srgbClr val="898989"/>
                </a:solidFill>
              </a:rPr>
              <a:pPr algn="r" eaLnBrk="1" hangingPunct="1">
                <a:spcBef>
                  <a:spcPct val="0"/>
                </a:spcBef>
                <a:buFontTx/>
                <a:buNone/>
              </a:pPr>
              <a:t>89</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A592CA4-ADEF-4C4C-BA02-6D7B8DD3350D}" type="slidenum">
              <a:rPr lang="en-US" altLang="en-US" sz="1200">
                <a:solidFill>
                  <a:srgbClr val="898989"/>
                </a:solidFill>
              </a:rPr>
              <a:pPr>
                <a:spcBef>
                  <a:spcPct val="0"/>
                </a:spcBef>
                <a:buFontTx/>
                <a:buNone/>
              </a:pPr>
              <a:t>9</a:t>
            </a:fld>
            <a:endParaRPr lang="en-US" altLang="en-US" sz="1200">
              <a:solidFill>
                <a:srgbClr val="898989"/>
              </a:solidFill>
            </a:endParaRPr>
          </a:p>
        </p:txBody>
      </p:sp>
      <p:sp>
        <p:nvSpPr>
          <p:cNvPr id="11267" name="TextBox 1"/>
          <p:cNvSpPr txBox="1">
            <a:spLocks noChangeArrowheads="1"/>
          </p:cNvSpPr>
          <p:nvPr/>
        </p:nvSpPr>
        <p:spPr bwMode="auto">
          <a:xfrm>
            <a:off x="3243263" y="1235075"/>
            <a:ext cx="5192712"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14000"/>
              </a:lnSpc>
              <a:spcBef>
                <a:spcPct val="0"/>
              </a:spcBef>
              <a:buFont typeface="Arial" charset="0"/>
              <a:buNone/>
            </a:pPr>
            <a:r>
              <a:rPr lang="en-US" altLang="en-US" sz="2000">
                <a:latin typeface="Arial" charset="0"/>
              </a:rPr>
              <a:t>The Florida Traffic Crash Report is used by law enforcement officers in Florida to report traffic crashes to the Department of Highway Safety and Motor Vehicles. </a:t>
            </a:r>
          </a:p>
          <a:p>
            <a:pPr eaLnBrk="1" hangingPunct="1">
              <a:lnSpc>
                <a:spcPct val="114000"/>
              </a:lnSpc>
              <a:spcBef>
                <a:spcPct val="0"/>
              </a:spcBef>
              <a:buFont typeface="Arial" charset="0"/>
              <a:buNone/>
            </a:pPr>
            <a:endParaRPr lang="en-US" altLang="en-US" sz="2000">
              <a:latin typeface="Arial" charset="0"/>
            </a:endParaRPr>
          </a:p>
          <a:p>
            <a:pPr eaLnBrk="1" hangingPunct="1">
              <a:lnSpc>
                <a:spcPct val="114000"/>
              </a:lnSpc>
              <a:spcBef>
                <a:spcPct val="0"/>
              </a:spcBef>
              <a:buFont typeface="Arial" charset="0"/>
              <a:buNone/>
            </a:pPr>
            <a:r>
              <a:rPr lang="en-US" altLang="en-US" sz="2000">
                <a:latin typeface="Arial" charset="0"/>
              </a:rPr>
              <a:t>Traffic crashes can be reported by the use of Florida Traffic Crash Report and designated as either the “Long Form” or “Short Form.” </a:t>
            </a:r>
          </a:p>
        </p:txBody>
      </p:sp>
      <p:sp>
        <p:nvSpPr>
          <p:cNvPr id="3" name="TextBox 2"/>
          <p:cNvSpPr txBox="1"/>
          <p:nvPr/>
        </p:nvSpPr>
        <p:spPr>
          <a:xfrm>
            <a:off x="735013" y="439738"/>
            <a:ext cx="7700962" cy="522287"/>
          </a:xfrm>
          <a:prstGeom prst="rect">
            <a:avLst/>
          </a:prstGeom>
          <a:noFill/>
        </p:spPr>
        <p:txBody>
          <a:bodyPr>
            <a:spAutoFit/>
          </a:bodyPr>
          <a:lstStyle/>
          <a:p>
            <a:pPr algn="ctr" eaLnBrk="1" hangingPunct="1">
              <a:defRPr/>
            </a:pPr>
            <a:r>
              <a:rPr lang="en-US" sz="2800" u="sng" dirty="0">
                <a:solidFill>
                  <a:schemeClr val="accent6">
                    <a:lumMod val="75000"/>
                  </a:schemeClr>
                </a:solidFill>
              </a:rPr>
              <a:t>HSMV 90010S</a:t>
            </a:r>
          </a:p>
        </p:txBody>
      </p:sp>
      <p:pic>
        <p:nvPicPr>
          <p:cNvPr id="112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075" y="361950"/>
            <a:ext cx="2581275"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C2AE7BD-8032-436E-A8A1-EB82586C6233}" type="slidenum">
              <a:rPr lang="en-US" altLang="en-US" sz="1200">
                <a:solidFill>
                  <a:srgbClr val="898989"/>
                </a:solidFill>
              </a:rPr>
              <a:pPr>
                <a:spcBef>
                  <a:spcPct val="0"/>
                </a:spcBef>
                <a:buFontTx/>
                <a:buNone/>
              </a:pPr>
              <a:t>90</a:t>
            </a:fld>
            <a:endParaRPr lang="en-US" altLang="en-US" sz="1200">
              <a:solidFill>
                <a:srgbClr val="898989"/>
              </a:solidFill>
            </a:endParaRPr>
          </a:p>
        </p:txBody>
      </p:sp>
      <p:pic>
        <p:nvPicPr>
          <p:cNvPr id="942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58813" y="5359400"/>
            <a:ext cx="37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4</a:t>
            </a:r>
          </a:p>
        </p:txBody>
      </p:sp>
      <p:sp>
        <p:nvSpPr>
          <p:cNvPr id="94213" name="TextBox 7"/>
          <p:cNvSpPr txBox="1">
            <a:spLocks noChangeArrowheads="1"/>
          </p:cNvSpPr>
          <p:nvPr/>
        </p:nvSpPr>
        <p:spPr bwMode="auto">
          <a:xfrm>
            <a:off x="1892300" y="4373563"/>
            <a:ext cx="628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Bodoni MT" pitchFamily="18" charset="0"/>
              </a:rPr>
              <a:t>Click in the box to see the correct answer.</a:t>
            </a:r>
          </a:p>
        </p:txBody>
      </p:sp>
      <p:sp>
        <p:nvSpPr>
          <p:cNvPr id="94214" name="Slide Number Placeholder 3"/>
          <p:cNvSpPr txBox="1">
            <a:spLocks/>
          </p:cNvSpPr>
          <p:nvPr/>
        </p:nvSpPr>
        <p:spPr bwMode="auto">
          <a:xfrm>
            <a:off x="7065963" y="64198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4CDDB2A0-35A1-4FB8-A256-8467B34CF115}" type="slidenum">
              <a:rPr lang="en-US" altLang="en-US" sz="1200">
                <a:solidFill>
                  <a:srgbClr val="898989"/>
                </a:solidFill>
              </a:rPr>
              <a:pPr algn="r" eaLnBrk="1" hangingPunct="1">
                <a:spcBef>
                  <a:spcPct val="0"/>
                </a:spcBef>
                <a:buFontTx/>
                <a:buNone/>
              </a:pPr>
              <a:t>90</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5B3CA7DF-0FC8-4F29-847D-6B885BE52014}" type="slidenum">
              <a:rPr lang="en-US" altLang="en-US" sz="1200">
                <a:solidFill>
                  <a:srgbClr val="898989"/>
                </a:solidFill>
              </a:rPr>
              <a:pPr>
                <a:spcBef>
                  <a:spcPct val="0"/>
                </a:spcBef>
                <a:buFontTx/>
                <a:buNone/>
              </a:pPr>
              <a:t>91</a:t>
            </a:fld>
            <a:endParaRPr lang="en-US" altLang="en-US" sz="1200">
              <a:solidFill>
                <a:srgbClr val="898989"/>
              </a:solidFill>
            </a:endParaRPr>
          </a:p>
        </p:txBody>
      </p:sp>
      <p:pic>
        <p:nvPicPr>
          <p:cNvPr id="952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2788" y="5391150"/>
            <a:ext cx="595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6</a:t>
            </a:r>
          </a:p>
          <a:p>
            <a:pPr algn="ctr" eaLnBrk="1" hangingPunct="1">
              <a:spcBef>
                <a:spcPct val="0"/>
              </a:spcBef>
              <a:buFontTx/>
              <a:buNone/>
            </a:pPr>
            <a:endParaRPr lang="en-US" altLang="en-US" sz="1800">
              <a:latin typeface="Arial" charset="0"/>
            </a:endParaRPr>
          </a:p>
        </p:txBody>
      </p:sp>
      <p:sp>
        <p:nvSpPr>
          <p:cNvPr id="95237" name="TextBox 6"/>
          <p:cNvSpPr txBox="1">
            <a:spLocks noChangeArrowheads="1"/>
          </p:cNvSpPr>
          <p:nvPr/>
        </p:nvSpPr>
        <p:spPr bwMode="auto">
          <a:xfrm>
            <a:off x="563563" y="4289425"/>
            <a:ext cx="628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Bodoni MT" pitchFamily="18" charset="0"/>
              </a:rPr>
              <a:t>Click in the box to see the correct answer.</a:t>
            </a:r>
          </a:p>
        </p:txBody>
      </p:sp>
      <p:sp>
        <p:nvSpPr>
          <p:cNvPr id="95238" name="Slide Number Placeholder 3"/>
          <p:cNvSpPr txBox="1">
            <a:spLocks/>
          </p:cNvSpPr>
          <p:nvPr/>
        </p:nvSpPr>
        <p:spPr bwMode="auto">
          <a:xfrm>
            <a:off x="7065963"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33EE00B2-EF24-4830-A4CE-03EBDFC4F3A5}" type="slidenum">
              <a:rPr lang="en-US" altLang="en-US" sz="1200">
                <a:solidFill>
                  <a:srgbClr val="898989"/>
                </a:solidFill>
              </a:rPr>
              <a:pPr algn="r" eaLnBrk="1" hangingPunct="1">
                <a:spcBef>
                  <a:spcPct val="0"/>
                </a:spcBef>
                <a:buFontTx/>
                <a:buNone/>
              </a:pPr>
              <a:t>91</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DFDCA0F-513F-4775-B6CC-C97AF10F7BF6}" type="slidenum">
              <a:rPr lang="en-US" altLang="en-US" sz="1200">
                <a:solidFill>
                  <a:srgbClr val="898989"/>
                </a:solidFill>
              </a:rPr>
              <a:pPr>
                <a:spcBef>
                  <a:spcPct val="0"/>
                </a:spcBef>
                <a:buFontTx/>
                <a:buNone/>
              </a:pPr>
              <a:t>92</a:t>
            </a:fld>
            <a:endParaRPr lang="en-US" altLang="en-US" sz="1200">
              <a:solidFill>
                <a:srgbClr val="898989"/>
              </a:solidFill>
            </a:endParaRPr>
          </a:p>
        </p:txBody>
      </p:sp>
      <p:pic>
        <p:nvPicPr>
          <p:cNvPr id="962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946275" y="4827588"/>
            <a:ext cx="477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3    </a:t>
            </a:r>
          </a:p>
          <a:p>
            <a:pPr eaLnBrk="1" hangingPunct="1">
              <a:spcBef>
                <a:spcPct val="0"/>
              </a:spcBef>
              <a:buFontTx/>
              <a:buNone/>
            </a:pPr>
            <a:endParaRPr lang="en-US" altLang="en-US" sz="1800">
              <a:latin typeface="Arial" charset="0"/>
            </a:endParaRPr>
          </a:p>
        </p:txBody>
      </p:sp>
      <p:sp>
        <p:nvSpPr>
          <p:cNvPr id="96261" name="TextBox 6"/>
          <p:cNvSpPr txBox="1">
            <a:spLocks noChangeArrowheads="1"/>
          </p:cNvSpPr>
          <p:nvPr/>
        </p:nvSpPr>
        <p:spPr bwMode="auto">
          <a:xfrm>
            <a:off x="192088" y="4714875"/>
            <a:ext cx="1222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Bodoni MT" pitchFamily="18" charset="0"/>
              </a:rPr>
              <a:t>Click in the box to see the correct answer.</a:t>
            </a:r>
          </a:p>
        </p:txBody>
      </p:sp>
      <p:sp>
        <p:nvSpPr>
          <p:cNvPr id="8" name="TextBox 7"/>
          <p:cNvSpPr txBox="1"/>
          <p:nvPr/>
        </p:nvSpPr>
        <p:spPr>
          <a:xfrm>
            <a:off x="6553200" y="330200"/>
            <a:ext cx="2441575" cy="32924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1600" b="1" dirty="0"/>
              <a:t>Truck trailers </a:t>
            </a:r>
            <a:r>
              <a:rPr lang="en-US" sz="1600" dirty="0"/>
              <a:t>are vehicle configurations consisting of any single-unit truck with an attached trailer for hauling cargo.  When truck trailers possess 2 different cargo body types, select the cargo body type for the power unit (truck) in combination.  If the truck has NO applicable cargo body type, use the trailer’s cargo body type.  </a:t>
            </a:r>
          </a:p>
        </p:txBody>
      </p:sp>
      <p:sp>
        <p:nvSpPr>
          <p:cNvPr id="96263" name="Slide Number Placeholder 3"/>
          <p:cNvSpPr txBox="1">
            <a:spLocks/>
          </p:cNvSpPr>
          <p:nvPr/>
        </p:nvSpPr>
        <p:spPr bwMode="auto">
          <a:xfrm>
            <a:off x="7054850" y="64198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49E39472-302C-401D-9431-56B4F264E6C8}" type="slidenum">
              <a:rPr lang="en-US" altLang="en-US" sz="1200">
                <a:solidFill>
                  <a:srgbClr val="898989"/>
                </a:solidFill>
              </a:rPr>
              <a:pPr algn="r" eaLnBrk="1" hangingPunct="1">
                <a:spcBef>
                  <a:spcPct val="0"/>
                </a:spcBef>
                <a:buFontTx/>
                <a:buNone/>
              </a:pPr>
              <a:t>92</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5E0EDE0-612D-4A06-843F-E023952A9B40}" type="slidenum">
              <a:rPr lang="en-US" altLang="en-US" sz="1200">
                <a:solidFill>
                  <a:srgbClr val="898989"/>
                </a:solidFill>
              </a:rPr>
              <a:pPr>
                <a:spcBef>
                  <a:spcPct val="0"/>
                </a:spcBef>
                <a:buFontTx/>
                <a:buNone/>
              </a:pPr>
              <a:t>93</a:t>
            </a:fld>
            <a:endParaRPr lang="en-US" altLang="en-US" sz="1200">
              <a:solidFill>
                <a:srgbClr val="898989"/>
              </a:solidFill>
            </a:endParaRPr>
          </a:p>
        </p:txBody>
      </p:sp>
      <p:pic>
        <p:nvPicPr>
          <p:cNvPr id="972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52450" y="5241925"/>
            <a:ext cx="58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2</a:t>
            </a:r>
          </a:p>
        </p:txBody>
      </p:sp>
      <p:sp>
        <p:nvSpPr>
          <p:cNvPr id="97285" name="TextBox 6"/>
          <p:cNvSpPr txBox="1">
            <a:spLocks noChangeArrowheads="1"/>
          </p:cNvSpPr>
          <p:nvPr/>
        </p:nvSpPr>
        <p:spPr bwMode="auto">
          <a:xfrm>
            <a:off x="574675" y="4235450"/>
            <a:ext cx="628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Bodoni MT" pitchFamily="18" charset="0"/>
              </a:rPr>
              <a:t>Click in the box to see the correct answer.</a:t>
            </a:r>
          </a:p>
        </p:txBody>
      </p:sp>
      <p:sp>
        <p:nvSpPr>
          <p:cNvPr id="8" name="TextBox 7"/>
          <p:cNvSpPr txBox="1"/>
          <p:nvPr/>
        </p:nvSpPr>
        <p:spPr>
          <a:xfrm>
            <a:off x="6553200" y="330200"/>
            <a:ext cx="2441575" cy="32924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1600" b="1" dirty="0"/>
              <a:t>Truck trailers </a:t>
            </a:r>
            <a:r>
              <a:rPr lang="en-US" sz="1600" dirty="0"/>
              <a:t>are vehicle configurations consisting of any single-unit truck with an attached trailer for hauling cargo.  When truck trailers possess 2 different cargo body types, select the cargo body type for the power unit (truck) in combination.  If the truck has NO applicable cargo body type, use the trailer’s cargo body type.  </a:t>
            </a:r>
          </a:p>
        </p:txBody>
      </p:sp>
      <p:sp>
        <p:nvSpPr>
          <p:cNvPr id="97287" name="Slide Number Placeholder 3"/>
          <p:cNvSpPr txBox="1">
            <a:spLocks/>
          </p:cNvSpPr>
          <p:nvPr/>
        </p:nvSpPr>
        <p:spPr bwMode="auto">
          <a:xfrm>
            <a:off x="704373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5991DA8D-7D31-4A03-85EF-891A2B39AE71}" type="slidenum">
              <a:rPr lang="en-US" altLang="en-US" sz="1200">
                <a:solidFill>
                  <a:srgbClr val="898989"/>
                </a:solidFill>
              </a:rPr>
              <a:pPr algn="r" eaLnBrk="1" hangingPunct="1">
                <a:spcBef>
                  <a:spcPct val="0"/>
                </a:spcBef>
                <a:buFontTx/>
                <a:buNone/>
              </a:pPr>
              <a:t>93</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8998755-7057-4328-8BDE-C8BBA7D9A6D4}" type="slidenum">
              <a:rPr lang="en-US" altLang="en-US" sz="1200">
                <a:solidFill>
                  <a:srgbClr val="898989"/>
                </a:solidFill>
              </a:rPr>
              <a:pPr>
                <a:spcBef>
                  <a:spcPct val="0"/>
                </a:spcBef>
                <a:buFontTx/>
                <a:buNone/>
              </a:pPr>
              <a:t>94</a:t>
            </a:fld>
            <a:endParaRPr lang="en-US" altLang="en-US" sz="1200">
              <a:solidFill>
                <a:srgbClr val="898989"/>
              </a:solidFill>
            </a:endParaRPr>
          </a:p>
        </p:txBody>
      </p:sp>
      <p:pic>
        <p:nvPicPr>
          <p:cNvPr id="9830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553200" y="330200"/>
            <a:ext cx="2441575" cy="32924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1600" b="1" dirty="0"/>
              <a:t>What is my Cargo Body Type?</a:t>
            </a:r>
          </a:p>
          <a:p>
            <a:pPr eaLnBrk="1" hangingPunct="1">
              <a:defRPr/>
            </a:pPr>
            <a:r>
              <a:rPr lang="en-US" sz="1600" dirty="0"/>
              <a:t>I am specifically designed to transport multiple, fully assembled automobiles.  Note:  Single unit flatbeds transporting vehicles (i.e., flatbed tow truck, flatbed semi-trailer carrying wrecked/salvaged cars) DO NOT qualify and should NOT be coded as me in the Cargo Body Type field.  </a:t>
            </a:r>
          </a:p>
        </p:txBody>
      </p:sp>
      <p:sp>
        <p:nvSpPr>
          <p:cNvPr id="98309" name="TextBox 6"/>
          <p:cNvSpPr txBox="1">
            <a:spLocks noChangeArrowheads="1"/>
          </p:cNvSpPr>
          <p:nvPr/>
        </p:nvSpPr>
        <p:spPr bwMode="auto">
          <a:xfrm>
            <a:off x="425450" y="4714875"/>
            <a:ext cx="1222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Bodoni MT" pitchFamily="18" charset="0"/>
              </a:rPr>
              <a:t>Click in the box to see the correct answer.</a:t>
            </a:r>
          </a:p>
        </p:txBody>
      </p:sp>
      <p:sp>
        <p:nvSpPr>
          <p:cNvPr id="8" name="TextBox 7"/>
          <p:cNvSpPr txBox="1">
            <a:spLocks noChangeArrowheads="1"/>
          </p:cNvSpPr>
          <p:nvPr/>
        </p:nvSpPr>
        <p:spPr bwMode="auto">
          <a:xfrm>
            <a:off x="2030413" y="4805363"/>
            <a:ext cx="47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charset="0"/>
              </a:rPr>
              <a:t>10</a:t>
            </a:r>
          </a:p>
        </p:txBody>
      </p:sp>
      <p:sp>
        <p:nvSpPr>
          <p:cNvPr id="98311" name="Slide Number Placeholder 3"/>
          <p:cNvSpPr txBox="1">
            <a:spLocks/>
          </p:cNvSpPr>
          <p:nvPr/>
        </p:nvSpPr>
        <p:spPr bwMode="auto">
          <a:xfrm>
            <a:off x="7097713"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648759F9-5761-4BAB-B85B-769836BCAE50}" type="slidenum">
              <a:rPr lang="en-US" altLang="en-US" sz="1200">
                <a:solidFill>
                  <a:srgbClr val="898989"/>
                </a:solidFill>
              </a:rPr>
              <a:pPr algn="r" eaLnBrk="1" hangingPunct="1">
                <a:spcBef>
                  <a:spcPct val="0"/>
                </a:spcBef>
                <a:buFontTx/>
                <a:buNone/>
              </a:pPr>
              <a:t>94</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33BF7680-1E67-45C3-886A-98D5C107D980}" type="slidenum">
              <a:rPr lang="en-US" altLang="en-US" sz="1200">
                <a:solidFill>
                  <a:srgbClr val="898989"/>
                </a:solidFill>
              </a:rPr>
              <a:pPr>
                <a:spcBef>
                  <a:spcPct val="0"/>
                </a:spcBef>
                <a:buFontTx/>
                <a:buNone/>
              </a:pPr>
              <a:t>95</a:t>
            </a:fld>
            <a:endParaRPr lang="en-US" altLang="en-US" sz="1200">
              <a:solidFill>
                <a:srgbClr val="898989"/>
              </a:solidFill>
            </a:endParaRPr>
          </a:p>
        </p:txBody>
      </p:sp>
      <p:pic>
        <p:nvPicPr>
          <p:cNvPr id="993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Box 5"/>
          <p:cNvSpPr txBox="1">
            <a:spLocks noChangeArrowheads="1"/>
          </p:cNvSpPr>
          <p:nvPr/>
        </p:nvSpPr>
        <p:spPr bwMode="auto">
          <a:xfrm>
            <a:off x="298450" y="4714875"/>
            <a:ext cx="12223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Bodoni MT" pitchFamily="18" charset="0"/>
              </a:rPr>
              <a:t>Click in the box to see the correct answer.</a:t>
            </a:r>
          </a:p>
        </p:txBody>
      </p:sp>
      <p:sp>
        <p:nvSpPr>
          <p:cNvPr id="7" name="TextBox 6"/>
          <p:cNvSpPr txBox="1">
            <a:spLocks noChangeArrowheads="1"/>
          </p:cNvSpPr>
          <p:nvPr/>
        </p:nvSpPr>
        <p:spPr bwMode="auto">
          <a:xfrm>
            <a:off x="1849438" y="4859338"/>
            <a:ext cx="47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7   </a:t>
            </a:r>
          </a:p>
        </p:txBody>
      </p:sp>
      <p:sp>
        <p:nvSpPr>
          <p:cNvPr id="8" name="TextBox 7"/>
          <p:cNvSpPr txBox="1"/>
          <p:nvPr/>
        </p:nvSpPr>
        <p:spPr>
          <a:xfrm>
            <a:off x="6677025" y="977900"/>
            <a:ext cx="2317750" cy="23082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1600" b="1" dirty="0"/>
              <a:t>What is my Cargo Body Type?</a:t>
            </a:r>
          </a:p>
          <a:p>
            <a:pPr eaLnBrk="1" hangingPunct="1">
              <a:defRPr/>
            </a:pPr>
            <a:r>
              <a:rPr lang="en-US" sz="1600" dirty="0"/>
              <a:t>My cargo body type can be without sides or a roof; with or without readily removable stakes, which may be tied together with chains, slats, or panels.</a:t>
            </a:r>
          </a:p>
        </p:txBody>
      </p:sp>
      <p:sp>
        <p:nvSpPr>
          <p:cNvPr id="99335" name="Slide Number Placeholder 3"/>
          <p:cNvSpPr txBox="1">
            <a:spLocks/>
          </p:cNvSpPr>
          <p:nvPr/>
        </p:nvSpPr>
        <p:spPr bwMode="auto">
          <a:xfrm>
            <a:off x="7065963"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4AFE34C0-C0B2-4B83-811E-74FC9E6D5772}" type="slidenum">
              <a:rPr lang="en-US" altLang="en-US" sz="1200">
                <a:solidFill>
                  <a:srgbClr val="898989"/>
                </a:solidFill>
              </a:rPr>
              <a:pPr algn="r" eaLnBrk="1" hangingPunct="1">
                <a:spcBef>
                  <a:spcPct val="0"/>
                </a:spcBef>
                <a:buFontTx/>
                <a:buNone/>
              </a:pPr>
              <a:t>95</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6439AB69-A8B7-4A54-B42A-09D1F0D1D4D3}" type="slidenum">
              <a:rPr lang="en-US" altLang="en-US" sz="1200">
                <a:solidFill>
                  <a:srgbClr val="898989"/>
                </a:solidFill>
              </a:rPr>
              <a:pPr>
                <a:spcBef>
                  <a:spcPct val="0"/>
                </a:spcBef>
                <a:buFontTx/>
                <a:buNone/>
              </a:pPr>
              <a:t>96</a:t>
            </a:fld>
            <a:endParaRPr lang="en-US" altLang="en-US" sz="1200">
              <a:solidFill>
                <a:srgbClr val="898989"/>
              </a:solidFill>
            </a:endParaRPr>
          </a:p>
        </p:txBody>
      </p:sp>
      <p:pic>
        <p:nvPicPr>
          <p:cNvPr id="1003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7938"/>
            <a:ext cx="9155113"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5"/>
          <p:cNvSpPr txBox="1">
            <a:spLocks noChangeArrowheads="1"/>
          </p:cNvSpPr>
          <p:nvPr/>
        </p:nvSpPr>
        <p:spPr bwMode="auto">
          <a:xfrm>
            <a:off x="4678363" y="4389438"/>
            <a:ext cx="413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Bodoni MT" pitchFamily="18" charset="0"/>
              </a:rPr>
              <a:t>Click in the box to see the correct answer.</a:t>
            </a:r>
          </a:p>
        </p:txBody>
      </p:sp>
      <p:sp>
        <p:nvSpPr>
          <p:cNvPr id="7" name="TextBox 6"/>
          <p:cNvSpPr txBox="1"/>
          <p:nvPr/>
        </p:nvSpPr>
        <p:spPr>
          <a:xfrm>
            <a:off x="5645150" y="276225"/>
            <a:ext cx="3392488" cy="35401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1600" b="1" dirty="0"/>
              <a:t>Truck Tractors and Semi-Trailers</a:t>
            </a:r>
          </a:p>
          <a:p>
            <a:pPr eaLnBrk="1" hangingPunct="1">
              <a:defRPr/>
            </a:pPr>
            <a:r>
              <a:rPr lang="en-US" sz="1600" dirty="0"/>
              <a:t>A </a:t>
            </a:r>
            <a:r>
              <a:rPr lang="en-US" sz="1600" b="1" dirty="0"/>
              <a:t>Truck Tractor </a:t>
            </a:r>
            <a:r>
              <a:rPr lang="en-US" sz="1600" dirty="0"/>
              <a:t>is a vehicle configuration consisting of a power unit designed to pull a semi-trailer.  The truck-tractor has no cargo carrying capability without the attached semi-trailer. A </a:t>
            </a:r>
            <a:r>
              <a:rPr lang="en-US" sz="1600" b="1" dirty="0"/>
              <a:t>Semi-Trailer</a:t>
            </a:r>
            <a:r>
              <a:rPr lang="en-US" sz="1600" dirty="0"/>
              <a:t> is constructed so that some part of the weight rests upon the power unit.  A truck tractor towing another motor vehicle is considered a “truck tractor” vehicle configuration and the codes 5-8 should be used for these CMV configurations.</a:t>
            </a:r>
          </a:p>
        </p:txBody>
      </p:sp>
      <p:sp>
        <p:nvSpPr>
          <p:cNvPr id="8" name="TextBox 7"/>
          <p:cNvSpPr txBox="1">
            <a:spLocks noChangeArrowheads="1"/>
          </p:cNvSpPr>
          <p:nvPr/>
        </p:nvSpPr>
        <p:spPr bwMode="auto">
          <a:xfrm>
            <a:off x="638175" y="5337175"/>
            <a:ext cx="477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6   </a:t>
            </a:r>
          </a:p>
        </p:txBody>
      </p:sp>
      <p:sp>
        <p:nvSpPr>
          <p:cNvPr id="100359" name="Slide Number Placeholder 3"/>
          <p:cNvSpPr txBox="1">
            <a:spLocks/>
          </p:cNvSpPr>
          <p:nvPr/>
        </p:nvSpPr>
        <p:spPr bwMode="auto">
          <a:xfrm>
            <a:off x="7065963"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A33DDC84-2886-4F86-BA4B-86FA8500552B}" type="slidenum">
              <a:rPr lang="en-US" altLang="en-US" sz="1200">
                <a:solidFill>
                  <a:srgbClr val="898989"/>
                </a:solidFill>
              </a:rPr>
              <a:pPr algn="r" eaLnBrk="1" hangingPunct="1">
                <a:spcBef>
                  <a:spcPct val="0"/>
                </a:spcBef>
                <a:buFontTx/>
                <a:buNone/>
              </a:pPr>
              <a:t>96</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4D823015-47C1-40E6-A247-99B76DE6115F}" type="slidenum">
              <a:rPr lang="en-US" altLang="en-US" sz="1200">
                <a:solidFill>
                  <a:srgbClr val="898989"/>
                </a:solidFill>
              </a:rPr>
              <a:pPr>
                <a:spcBef>
                  <a:spcPct val="0"/>
                </a:spcBef>
                <a:buFontTx/>
                <a:buNone/>
              </a:pPr>
              <a:t>97</a:t>
            </a:fld>
            <a:endParaRPr lang="en-US" altLang="en-US" sz="1200">
              <a:solidFill>
                <a:srgbClr val="898989"/>
              </a:solidFill>
            </a:endParaRPr>
          </a:p>
        </p:txBody>
      </p:sp>
      <p:pic>
        <p:nvPicPr>
          <p:cNvPr id="1013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5"/>
          <p:cNvSpPr txBox="1">
            <a:spLocks noChangeArrowheads="1"/>
          </p:cNvSpPr>
          <p:nvPr/>
        </p:nvSpPr>
        <p:spPr bwMode="auto">
          <a:xfrm>
            <a:off x="681038" y="4357688"/>
            <a:ext cx="413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Bodoni MT" pitchFamily="18" charset="0"/>
              </a:rPr>
              <a:t>Click in the box to see the correct answer.</a:t>
            </a:r>
          </a:p>
        </p:txBody>
      </p:sp>
      <p:sp>
        <p:nvSpPr>
          <p:cNvPr id="7" name="TextBox 6"/>
          <p:cNvSpPr txBox="1">
            <a:spLocks noChangeArrowheads="1"/>
          </p:cNvSpPr>
          <p:nvPr/>
        </p:nvSpPr>
        <p:spPr bwMode="auto">
          <a:xfrm>
            <a:off x="941388" y="5391150"/>
            <a:ext cx="65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rPr>
              <a:t>1      </a:t>
            </a:r>
          </a:p>
          <a:p>
            <a:pPr algn="ctr" eaLnBrk="1" hangingPunct="1">
              <a:spcBef>
                <a:spcPct val="0"/>
              </a:spcBef>
              <a:buFontTx/>
              <a:buNone/>
            </a:pPr>
            <a:r>
              <a:rPr lang="en-US" altLang="en-US" sz="1800">
                <a:latin typeface="Arial" charset="0"/>
              </a:rPr>
              <a:t>   </a:t>
            </a:r>
          </a:p>
        </p:txBody>
      </p:sp>
      <p:sp>
        <p:nvSpPr>
          <p:cNvPr id="101382" name="Slide Number Placeholder 3"/>
          <p:cNvSpPr txBox="1">
            <a:spLocks/>
          </p:cNvSpPr>
          <p:nvPr/>
        </p:nvSpPr>
        <p:spPr bwMode="auto">
          <a:xfrm>
            <a:off x="682148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AB854934-1579-42C1-9994-DC4991EAD889}" type="slidenum">
              <a:rPr lang="en-US" altLang="en-US" sz="1200">
                <a:solidFill>
                  <a:srgbClr val="898989"/>
                </a:solidFill>
              </a:rPr>
              <a:pPr algn="r" eaLnBrk="1" hangingPunct="1">
                <a:spcBef>
                  <a:spcPct val="0"/>
                </a:spcBef>
                <a:buFontTx/>
                <a:buNone/>
              </a:pPr>
              <a:t>97</a:t>
            </a:fld>
            <a:endParaRPr lang="en-US" altLang="en-US" sz="1200">
              <a:solidFill>
                <a:srgbClr val="898989"/>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p:cNvSpPr>
            <a:spLocks noGrp="1"/>
          </p:cNvSpPr>
          <p:nvPr>
            <p:ph type="sldNum" sz="quarter" idx="12"/>
          </p:nvPr>
        </p:nvSpPr>
        <p:spPr bwMode="auto">
          <a:xfrm>
            <a:off x="6875463"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1E2C533-5DC9-4F12-B9AB-34662243B7F3}" type="slidenum">
              <a:rPr lang="en-US" altLang="en-US" sz="1200">
                <a:solidFill>
                  <a:srgbClr val="898989"/>
                </a:solidFill>
              </a:rPr>
              <a:pPr>
                <a:spcBef>
                  <a:spcPct val="0"/>
                </a:spcBef>
                <a:buFontTx/>
                <a:buNone/>
              </a:pPr>
              <a:t>98</a:t>
            </a:fld>
            <a:endParaRPr lang="en-US" altLang="en-US" sz="1200">
              <a:solidFill>
                <a:srgbClr val="898989"/>
              </a:solidFill>
            </a:endParaRPr>
          </a:p>
        </p:txBody>
      </p:sp>
      <p:sp>
        <p:nvSpPr>
          <p:cNvPr id="100355" name="TextBox 4"/>
          <p:cNvSpPr txBox="1">
            <a:spLocks noChangeArrowheads="1"/>
          </p:cNvSpPr>
          <p:nvPr/>
        </p:nvSpPr>
        <p:spPr bwMode="auto">
          <a:xfrm>
            <a:off x="1066800" y="2097088"/>
            <a:ext cx="7086600" cy="2124075"/>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US" altLang="en-US" sz="4400" dirty="0" smtClean="0">
              <a:latin typeface="Arial" charset="0"/>
            </a:endParaRPr>
          </a:p>
          <a:p>
            <a:pPr algn="ctr" eaLnBrk="1" hangingPunct="1">
              <a:spcBef>
                <a:spcPct val="0"/>
              </a:spcBef>
              <a:buFontTx/>
              <a:buNone/>
              <a:defRPr/>
            </a:pPr>
            <a:r>
              <a:rPr lang="en-US" altLang="en-US" sz="4400" dirty="0" smtClean="0">
                <a:latin typeface="Arial" charset="0"/>
              </a:rPr>
              <a:t>Hazardous Materials</a:t>
            </a:r>
          </a:p>
          <a:p>
            <a:pPr algn="ctr" eaLnBrk="1" hangingPunct="1">
              <a:spcBef>
                <a:spcPct val="0"/>
              </a:spcBef>
              <a:buFontTx/>
              <a:buNone/>
              <a:defRPr/>
            </a:pPr>
            <a:endParaRPr lang="en-US" altLang="en-US" sz="4400" dirty="0" smtClean="0">
              <a:latin typeface="Arial" charset="0"/>
            </a:endParaRPr>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p:cNvSpPr>
            <a:spLocks noGrp="1"/>
          </p:cNvSpPr>
          <p:nvPr>
            <p:ph type="sldNum" sz="quarter" idx="12"/>
          </p:nvPr>
        </p:nvSpPr>
        <p:spPr bwMode="auto">
          <a:xfrm>
            <a:off x="68849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1A69E4ED-45FC-4F11-8138-86C670A605FC}" type="slidenum">
              <a:rPr lang="en-US" altLang="en-US" sz="1200">
                <a:solidFill>
                  <a:srgbClr val="898989"/>
                </a:solidFill>
              </a:rPr>
              <a:pPr>
                <a:spcBef>
                  <a:spcPct val="0"/>
                </a:spcBef>
                <a:buFontTx/>
                <a:buNone/>
              </a:pPr>
              <a:t>99</a:t>
            </a:fld>
            <a:endParaRPr lang="en-US" altLang="en-US" sz="1200">
              <a:solidFill>
                <a:srgbClr val="898989"/>
              </a:solidFill>
            </a:endParaRPr>
          </a:p>
        </p:txBody>
      </p:sp>
      <p:sp>
        <p:nvSpPr>
          <p:cNvPr id="5" name="TextBox 4"/>
          <p:cNvSpPr txBox="1"/>
          <p:nvPr/>
        </p:nvSpPr>
        <p:spPr>
          <a:xfrm>
            <a:off x="581025" y="1143000"/>
            <a:ext cx="7981950" cy="2862263"/>
          </a:xfrm>
          <a:prstGeom prst="rect">
            <a:avLst/>
          </a:prstGeom>
          <a:noFill/>
        </p:spPr>
        <p:txBody>
          <a:bodyPr>
            <a:spAutoFit/>
          </a:bodyPr>
          <a:lstStyle/>
          <a:p>
            <a:pPr eaLnBrk="1" hangingPunct="1">
              <a:defRPr/>
            </a:pPr>
            <a:r>
              <a:rPr lang="en-US" u="sng" dirty="0">
                <a:solidFill>
                  <a:schemeClr val="accent6">
                    <a:lumMod val="75000"/>
                  </a:schemeClr>
                </a:solidFill>
              </a:rPr>
              <a:t>Hazardous material</a:t>
            </a:r>
            <a:r>
              <a:rPr lang="en-US" dirty="0"/>
              <a:t>: a substance or material which has been designated by the U.S. Department of Transportation, or </a:t>
            </a:r>
            <a:r>
              <a:rPr lang="en-US" dirty="0">
                <a:solidFill>
                  <a:schemeClr val="accent6">
                    <a:lumMod val="75000"/>
                  </a:schemeClr>
                </a:solidFill>
              </a:rPr>
              <a:t>other authorizing entity</a:t>
            </a:r>
            <a:r>
              <a:rPr lang="en-US" dirty="0"/>
              <a:t>, as capable of posing an unreasonable risk to health, safety and property when transported in commerce.</a:t>
            </a:r>
          </a:p>
          <a:p>
            <a:pPr eaLnBrk="1" hangingPunct="1">
              <a:defRPr/>
            </a:pPr>
            <a:endParaRPr lang="en-US" dirty="0"/>
          </a:p>
          <a:p>
            <a:pPr eaLnBrk="1" hangingPunct="1">
              <a:defRPr/>
            </a:pPr>
            <a:endParaRPr lang="en-US" dirty="0"/>
          </a:p>
          <a:p>
            <a:pPr marL="742950" lvl="1" indent="-285750" eaLnBrk="1" hangingPunct="1">
              <a:buFont typeface="Arial" pitchFamily="34" charset="0"/>
              <a:buChar char="•"/>
              <a:defRPr/>
            </a:pPr>
            <a:r>
              <a:rPr lang="en-US" dirty="0"/>
              <a:t>Any motor vehicle transporting hazardous materials in quantities above the thresholds established by the U.S. Department of Transportation, or other authorized entity, is required to display a hazardous materials placard.</a:t>
            </a:r>
          </a:p>
        </p:txBody>
      </p:sp>
      <p:sp>
        <p:nvSpPr>
          <p:cNvPr id="6" name="TextBox 5"/>
          <p:cNvSpPr txBox="1"/>
          <p:nvPr/>
        </p:nvSpPr>
        <p:spPr>
          <a:xfrm>
            <a:off x="457200" y="4495800"/>
            <a:ext cx="8229600" cy="646113"/>
          </a:xfrm>
          <a:prstGeom prst="rect">
            <a:avLst/>
          </a:prstGeom>
          <a:noFill/>
        </p:spPr>
        <p:txBody>
          <a:bodyPr>
            <a:spAutoFit/>
          </a:bodyPr>
          <a:lstStyle/>
          <a:p>
            <a:pPr eaLnBrk="1" hangingPunct="1">
              <a:defRPr/>
            </a:pPr>
            <a:r>
              <a:rPr lang="en-US" u="sng" dirty="0">
                <a:solidFill>
                  <a:schemeClr val="accent6">
                    <a:lumMod val="75000"/>
                  </a:schemeClr>
                </a:solidFill>
              </a:rPr>
              <a:t>Hazardous materials number</a:t>
            </a:r>
            <a:r>
              <a:rPr lang="en-US" dirty="0"/>
              <a:t>: the four-digit number from the placard located either on an orange panel or a white ‘square-on-point’ panel.</a:t>
            </a:r>
          </a:p>
        </p:txBody>
      </p:sp>
      <p:sp>
        <p:nvSpPr>
          <p:cNvPr id="7" name="TextBox 6"/>
          <p:cNvSpPr txBox="1"/>
          <p:nvPr/>
        </p:nvSpPr>
        <p:spPr>
          <a:xfrm>
            <a:off x="533400" y="395288"/>
            <a:ext cx="8077200" cy="461962"/>
          </a:xfrm>
          <a:prstGeom prst="rect">
            <a:avLst/>
          </a:prstGeom>
          <a:noFill/>
        </p:spPr>
        <p:txBody>
          <a:bodyPr>
            <a:spAutoFit/>
          </a:bodyPr>
          <a:lstStyle/>
          <a:p>
            <a:pPr algn="ctr" eaLnBrk="1" hangingPunct="1">
              <a:defRPr/>
            </a:pPr>
            <a:r>
              <a:rPr lang="en-US" sz="2400" u="sng" dirty="0">
                <a:solidFill>
                  <a:schemeClr val="accent6">
                    <a:lumMod val="75000"/>
                  </a:schemeClr>
                </a:solidFill>
              </a:rPr>
              <a:t>Hazardous Materials - Definitions</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PREVIEW_END" val="12"/>
  <p:tag name="ARTICULATE_PRESENTATION_ID" val="4220"/>
  <p:tag name="ARTICULATE_PROJECT_CHECK" val="0"/>
  <p:tag name="LMS_COMPLETION_TITLE" val="CMV and Crash Reporting Presentation PWF"/>
  <p:tag name="LMS_COMPLETION_ID" val="CMV_and_Crash_Reporting_Presentation_PWF"/>
  <p:tag name="LMS_COMPLETION_VERSION" val="1.0"/>
  <p:tag name="LMS_COMPLETION_DURATION" val="01:00:00"/>
  <p:tag name="LMS_COMPLETION_SCO_TITLE" val="CMV and Crash Reporting Presentation PWF"/>
  <p:tag name="LMS_COMPLETION_SCO_ID" val="CMV_and_Crash_Reporting_Presentation_PWF"/>
  <p:tag name="LMS_COMPLETION_EDITION" val="0"/>
  <p:tag name="LMS_COMPLETION_INTERACTION" val="376"/>
  <p:tag name="LMS_COMPLETION_THRESHOLD" val="80"/>
  <p:tag name="LMS_COMPLETION_METHOD" val="QUIZ"/>
  <p:tag name="LMS_COMPLETION_TARGET" val="1b9217aa-3707-42f7-b14f-b2dbbd99c5ab"/>
  <p:tag name="LMS_COMPLETION_TARGET_ID" val="376"/>
  <p:tag name="LMS_COMPLETION_TARGET_INDEX" val="104"/>
  <p:tag name="LMS_QUIZ_INSERT" val="1"/>
  <p:tag name="LMS_REPORTING" val="0"/>
  <p:tag name="LMS_DATA_SCORM" val="Yes"/>
  <p:tag name="ARTICULATE_TEMPLATE" val="Crash Template"/>
  <p:tag name="ARTICULATE_TEMPLATE_GUID" val="50913687-e204-4aa6-a375-fd96ead97f40"/>
  <p:tag name="LMS_PUBLISH" val="Yes"/>
  <p:tag name="PRESENTER_PREVIEW_MODE" val="0"/>
  <p:tag name="PRESENTER_PREVIEW_START" val="1"/>
  <p:tag name="LAUNCHINNEWWINDOW" val="0"/>
  <p:tag name="LASTPUBLISHED" val="C:\Users\riedell\Documents\My Articulate Projects\CMV CR Output_1MAY14\CMV and Crash Reporting Presentation PWF\player.html"/>
  <p:tag name="PUBLISH_TITLE" val="CMV and Crash Reporting Presentation PWF - word"/>
  <p:tag name="ARTICULATE_PUBLISH_PATH" val="C:\Users\riedell\Documents\My Articulate Projects\CMV ILT Word"/>
  <p:tag name="ARTICULATE_LOGO" val="(None selected)"/>
  <p:tag name="ARTICULATE_PRESENTER" val="(None selected)"/>
  <p:tag name="ARTICULATE_PRESENTER_GUID" val="9869030842"/>
  <p:tag name="ARTICULATE_LMS" val="0"/>
  <p:tag name="PRESENTATION_PLAYLIST_COUNT" val="0"/>
  <p:tag name="PRESENTATION_PRESENTER_SLIDE_LEVEL" val="0"/>
  <p:tag name="ARTICULATE_PRESENTER_VERSION" val="6"/>
  <p:tag name="MMPROD_NEXTUNIQUEID" val="10009"/>
  <p:tag name="ARTICULATE_PROJECT_OPEN" val="0"/>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ommercial Motor Vehicle Crash Record Reporting&amp;quot;&quot;/&gt;&lt;property id=&quot;20307&quot; value=&quot;265&quot;/&gt;&lt;/object&gt;&lt;object type=&quot;3&quot; unique_id=&quot;10006&quot;&gt;&lt;property id=&quot;20148&quot; value=&quot;5&quot;/&gt;&lt;property id=&quot;20300&quot; value=&quot;Slide 2 - &amp;quot;Commercial Motor Vehicle Crash Record Reporting&amp;quot;&quot;/&gt;&lt;property id=&quot;20307&quot; value=&quot;409&quot;/&gt;&lt;/object&gt;&lt;object type=&quot;3&quot; unique_id=&quot;10007&quot;&gt;&lt;property id=&quot;20148&quot; value=&quot;5&quot;/&gt;&lt;property id=&quot;20300&quot; value=&quot;Slide 3&quot;/&gt;&lt;property id=&quot;20307&quot; value=&quot;385&quot;/&gt;&lt;/object&gt;&lt;object type=&quot;3&quot; unique_id=&quot;10008&quot;&gt;&lt;property id=&quot;20148&quot; value=&quot;5&quot;/&gt;&lt;property id=&quot;20300&quot; value=&quot;Slide 4&quot;/&gt;&lt;property id=&quot;20307&quot; value=&quot;386&quot;/&gt;&lt;/object&gt;&lt;object type=&quot;3&quot; unique_id=&quot;10009&quot;&gt;&lt;property id=&quot;20148&quot; value=&quot;5&quot;/&gt;&lt;property id=&quot;20300&quot; value=&quot;Slide 5&quot;/&gt;&lt;property id=&quot;20307&quot; value=&quot;387&quot;/&gt;&lt;/object&gt;&lt;object type=&quot;3&quot; unique_id=&quot;10010&quot;&gt;&lt;property id=&quot;20148&quot; value=&quot;5&quot;/&gt;&lt;property id=&quot;20300&quot; value=&quot;Slide 6&quot;/&gt;&lt;property id=&quot;20307&quot; value=&quot;388&quot;/&gt;&lt;/object&gt;&lt;object type=&quot;3&quot; unique_id=&quot;10011&quot;&gt;&lt;property id=&quot;20148&quot; value=&quot;5&quot;/&gt;&lt;property id=&quot;20300&quot; value=&quot;Slide 7&quot;/&gt;&lt;property id=&quot;20307&quot; value=&quot;375&quot;/&gt;&lt;/object&gt;&lt;object type=&quot;3&quot; unique_id=&quot;10012&quot;&gt;&lt;property id=&quot;20148&quot; value=&quot;5&quot;/&gt;&lt;property id=&quot;20300&quot; value=&quot;Slide 8&quot;/&gt;&lt;property id=&quot;20307&quot; value=&quot;372&quot;/&gt;&lt;/object&gt;&lt;object type=&quot;3&quot; unique_id=&quot;10013&quot;&gt;&lt;property id=&quot;20148&quot; value=&quot;5&quot;/&gt;&lt;property id=&quot;20300&quot; value=&quot;Slide 9&quot;/&gt;&lt;property id=&quot;20307&quot; value=&quot;339&quot;/&gt;&lt;/object&gt;&lt;object type=&quot;3&quot; unique_id=&quot;10014&quot;&gt;&lt;property id=&quot;20148&quot; value=&quot;5&quot;/&gt;&lt;property id=&quot;20300&quot; value=&quot;Slide 10&quot;/&gt;&lt;property id=&quot;20307&quot; value=&quot;344&quot;/&gt;&lt;/object&gt;&lt;object type=&quot;3&quot; unique_id=&quot;10015&quot;&gt;&lt;property id=&quot;20148&quot; value=&quot;5&quot;/&gt;&lt;property id=&quot;20300&quot; value=&quot;Slide 11&quot;/&gt;&lt;property id=&quot;20307&quot; value=&quot;345&quot;/&gt;&lt;/object&gt;&lt;object type=&quot;3&quot; unique_id=&quot;10016&quot;&gt;&lt;property id=&quot;20148&quot; value=&quot;5&quot;/&gt;&lt;property id=&quot;20300&quot; value=&quot;Slide 12&quot;/&gt;&lt;property id=&quot;20307&quot; value=&quot;348&quot;/&gt;&lt;/object&gt;&lt;object type=&quot;3&quot; unique_id=&quot;10017&quot;&gt;&lt;property id=&quot;20148&quot; value=&quot;5&quot;/&gt;&lt;property id=&quot;20300&quot; value=&quot;Slide 13&quot;/&gt;&lt;property id=&quot;20307&quot; value=&quot;349&quot;/&gt;&lt;/object&gt;&lt;object type=&quot;3&quot; unique_id=&quot;10018&quot;&gt;&lt;property id=&quot;20148&quot; value=&quot;5&quot;/&gt;&lt;property id=&quot;20300&quot; value=&quot;Slide 14&quot;/&gt;&lt;property id=&quot;20307&quot; value=&quot;335&quot;/&gt;&lt;/object&gt;&lt;object type=&quot;3&quot; unique_id=&quot;10019&quot;&gt;&lt;property id=&quot;20148&quot; value=&quot;5&quot;/&gt;&lt;property id=&quot;20300&quot; value=&quot;Slide 15&quot;/&gt;&lt;property id=&quot;20307&quot; value=&quot;342&quot;/&gt;&lt;/object&gt;&lt;object type=&quot;3&quot; unique_id=&quot;10020&quot;&gt;&lt;property id=&quot;20148&quot; value=&quot;5&quot;/&gt;&lt;property id=&quot;20300&quot; value=&quot;Slide 16&quot;/&gt;&lt;property id=&quot;20307&quot; value=&quot;340&quot;/&gt;&lt;/object&gt;&lt;object type=&quot;3&quot; unique_id=&quot;10021&quot;&gt;&lt;property id=&quot;20148&quot; value=&quot;5&quot;/&gt;&lt;property id=&quot;20300&quot; value=&quot;Slide 17&quot;/&gt;&lt;property id=&quot;20307&quot; value=&quot;336&quot;/&gt;&lt;/object&gt;&lt;object type=&quot;3&quot; unique_id=&quot;10022&quot;&gt;&lt;property id=&quot;20148&quot; value=&quot;5&quot;/&gt;&lt;property id=&quot;20300&quot; value=&quot;Slide 18&quot;/&gt;&lt;property id=&quot;20307&quot; value=&quot;351&quot;/&gt;&lt;/object&gt;&lt;object type=&quot;3&quot; unique_id=&quot;10023&quot;&gt;&lt;property id=&quot;20148&quot; value=&quot;5&quot;/&gt;&lt;property id=&quot;20300&quot; value=&quot;Slide 19&quot;/&gt;&lt;property id=&quot;20307&quot; value=&quot;354&quot;/&gt;&lt;/object&gt;&lt;object type=&quot;3&quot; unique_id=&quot;10024&quot;&gt;&lt;property id=&quot;20148&quot; value=&quot;5&quot;/&gt;&lt;property id=&quot;20300&quot; value=&quot;Slide 20&quot;/&gt;&lt;property id=&quot;20307&quot; value=&quot;355&quot;/&gt;&lt;/object&gt;&lt;object type=&quot;3&quot; unique_id=&quot;10025&quot;&gt;&lt;property id=&quot;20148&quot; value=&quot;5&quot;/&gt;&lt;property id=&quot;20300&quot; value=&quot;Slide 21&quot;/&gt;&lt;property id=&quot;20307&quot; value=&quot;337&quot;/&gt;&lt;/object&gt;&lt;object type=&quot;3&quot; unique_id=&quot;10026&quot;&gt;&lt;property id=&quot;20148&quot; value=&quot;5&quot;/&gt;&lt;property id=&quot;20300&quot; value=&quot;Slide 22&quot;/&gt;&lt;property id=&quot;20307&quot; value=&quot;341&quot;/&gt;&lt;/object&gt;&lt;object type=&quot;3&quot; unique_id=&quot;10027&quot;&gt;&lt;property id=&quot;20148&quot; value=&quot;5&quot;/&gt;&lt;property id=&quot;20300&quot; value=&quot;Slide 23&quot;/&gt;&lt;property id=&quot;20307&quot; value=&quot;356&quot;/&gt;&lt;/object&gt;&lt;object type=&quot;3&quot; unique_id=&quot;10028&quot;&gt;&lt;property id=&quot;20148&quot; value=&quot;5&quot;/&gt;&lt;property id=&quot;20300&quot; value=&quot;Slide 24&quot;/&gt;&lt;property id=&quot;20307&quot; value=&quot;357&quot;/&gt;&lt;/object&gt;&lt;object type=&quot;3&quot; unique_id=&quot;10029&quot;&gt;&lt;property id=&quot;20148&quot; value=&quot;5&quot;/&gt;&lt;property id=&quot;20300&quot; value=&quot;Slide 25&quot;/&gt;&lt;property id=&quot;20307&quot; value=&quot;358&quot;/&gt;&lt;/object&gt;&lt;object type=&quot;3&quot; unique_id=&quot;10030&quot;&gt;&lt;property id=&quot;20148&quot; value=&quot;5&quot;/&gt;&lt;property id=&quot;20300&quot; value=&quot;Slide 26&quot;/&gt;&lt;property id=&quot;20307&quot; value=&quot;381&quot;/&gt;&lt;/object&gt;&lt;object type=&quot;3&quot; unique_id=&quot;10031&quot;&gt;&lt;property id=&quot;20148&quot; value=&quot;5&quot;/&gt;&lt;property id=&quot;20300&quot; value=&quot;Slide 27&quot;/&gt;&lt;property id=&quot;20307&quot; value=&quot;360&quot;/&gt;&lt;/object&gt;&lt;object type=&quot;3&quot; unique_id=&quot;10032&quot;&gt;&lt;property id=&quot;20148&quot; value=&quot;5&quot;/&gt;&lt;property id=&quot;20300&quot; value=&quot;Slide 28&quot;/&gt;&lt;property id=&quot;20307&quot; value=&quot;338&quot;/&gt;&lt;/object&gt;&lt;object type=&quot;3&quot; unique_id=&quot;10033&quot;&gt;&lt;property id=&quot;20148&quot; value=&quot;5&quot;/&gt;&lt;property id=&quot;20300&quot; value=&quot;Slide 29&quot;/&gt;&lt;property id=&quot;20307&quot; value=&quot;343&quot;/&gt;&lt;/object&gt;&lt;object type=&quot;3&quot; unique_id=&quot;10034&quot;&gt;&lt;property id=&quot;20148&quot; value=&quot;5&quot;/&gt;&lt;property id=&quot;20300&quot; value=&quot;Slide 30&quot;/&gt;&lt;property id=&quot;20307&quot; value=&quot;346&quot;/&gt;&lt;/object&gt;&lt;object type=&quot;3&quot; unique_id=&quot;10035&quot;&gt;&lt;property id=&quot;20148&quot; value=&quot;5&quot;/&gt;&lt;property id=&quot;20300&quot; value=&quot;Slide 31&quot;/&gt;&lt;property id=&quot;20307&quot; value=&quot;347&quot;/&gt;&lt;/object&gt;&lt;object type=&quot;3&quot; unique_id=&quot;10036&quot;&gt;&lt;property id=&quot;20148&quot; value=&quot;5&quot;/&gt;&lt;property id=&quot;20300&quot; value=&quot;Slide 32&quot;/&gt;&lt;property id=&quot;20307&quot; value=&quot;361&quot;/&gt;&lt;/object&gt;&lt;object type=&quot;3&quot; unique_id=&quot;10037&quot;&gt;&lt;property id=&quot;20148&quot; value=&quot;5&quot;/&gt;&lt;property id=&quot;20300&quot; value=&quot;Slide 33&quot;/&gt;&lt;property id=&quot;20307&quot; value=&quot;352&quot;/&gt;&lt;/object&gt;&lt;object type=&quot;3&quot; unique_id=&quot;10038&quot;&gt;&lt;property id=&quot;20148&quot; value=&quot;5&quot;/&gt;&lt;property id=&quot;20300&quot; value=&quot;Slide 34&quot;/&gt;&lt;property id=&quot;20307&quot; value=&quot;362&quot;/&gt;&lt;/object&gt;&lt;object type=&quot;3&quot; unique_id=&quot;10039&quot;&gt;&lt;property id=&quot;20148&quot; value=&quot;5&quot;/&gt;&lt;property id=&quot;20300&quot; value=&quot;Slide 35&quot;/&gt;&lt;property id=&quot;20307&quot; value=&quot;363&quot;/&gt;&lt;/object&gt;&lt;object type=&quot;3&quot; unique_id=&quot;10040&quot;&gt;&lt;property id=&quot;20148&quot; value=&quot;5&quot;/&gt;&lt;property id=&quot;20300&quot; value=&quot;Slide 36&quot;/&gt;&lt;property id=&quot;20307&quot; value=&quot;382&quot;/&gt;&lt;/object&gt;&lt;object type=&quot;3&quot; unique_id=&quot;10041&quot;&gt;&lt;property id=&quot;20148&quot; value=&quot;5&quot;/&gt;&lt;property id=&quot;20300&quot; value=&quot;Slide 37&quot;/&gt;&lt;property id=&quot;20307&quot; value=&quot;383&quot;/&gt;&lt;/object&gt;&lt;object type=&quot;3&quot; unique_id=&quot;10042&quot;&gt;&lt;property id=&quot;20148&quot; value=&quot;5&quot;/&gt;&lt;property id=&quot;20300&quot; value=&quot;Slide 38&quot;/&gt;&lt;property id=&quot;20307&quot; value=&quot;366&quot;/&gt;&lt;/object&gt;&lt;object type=&quot;3&quot; unique_id=&quot;10043&quot;&gt;&lt;property id=&quot;20148&quot; value=&quot;5&quot;/&gt;&lt;property id=&quot;20300&quot; value=&quot;Slide 39&quot;/&gt;&lt;property id=&quot;20307&quot; value=&quot;370&quot;/&gt;&lt;/object&gt;&lt;object type=&quot;3&quot; unique_id=&quot;10044&quot;&gt;&lt;property id=&quot;20148&quot; value=&quot;5&quot;/&gt;&lt;property id=&quot;20300&quot; value=&quot;Slide 40&quot;/&gt;&lt;property id=&quot;20307&quot; value=&quot;367&quot;/&gt;&lt;/object&gt;&lt;object type=&quot;3&quot; unique_id=&quot;10045&quot;&gt;&lt;property id=&quot;20148&quot; value=&quot;5&quot;/&gt;&lt;property id=&quot;20300&quot; value=&quot;Slide 41&quot;/&gt;&lt;property id=&quot;20307&quot; value=&quot;384&quot;/&gt;&lt;/object&gt;&lt;object type=&quot;3&quot; unique_id=&quot;10046&quot;&gt;&lt;property id=&quot;20148&quot; value=&quot;5&quot;/&gt;&lt;property id=&quot;20300&quot; value=&quot;Slide 42&quot;/&gt;&lt;property id=&quot;20307&quot; value=&quot;369&quot;/&gt;&lt;/object&gt;&lt;object type=&quot;3&quot; unique_id=&quot;10047&quot;&gt;&lt;property id=&quot;20148&quot; value=&quot;5&quot;/&gt;&lt;property id=&quot;20300&quot; value=&quot;Slide 43&quot;/&gt;&lt;property id=&quot;20307&quot; value=&quot;330&quot;/&gt;&lt;/object&gt;&lt;object type=&quot;3&quot; unique_id=&quot;10048&quot;&gt;&lt;property id=&quot;20148&quot; value=&quot;5&quot;/&gt;&lt;property id=&quot;20300&quot; value=&quot;Slide 44&quot;/&gt;&lt;property id=&quot;20307&quot; value=&quot;331&quot;/&gt;&lt;/object&gt;&lt;object type=&quot;3&quot; unique_id=&quot;10049&quot;&gt;&lt;property id=&quot;20148&quot; value=&quot;5&quot;/&gt;&lt;property id=&quot;20300&quot; value=&quot;Slide 45&quot;/&gt;&lt;property id=&quot;20307&quot; value=&quot;332&quot;/&gt;&lt;/object&gt;&lt;object type=&quot;3&quot; unique_id=&quot;10050&quot;&gt;&lt;property id=&quot;20148&quot; value=&quot;5&quot;/&gt;&lt;property id=&quot;20300&quot; value=&quot;Slide 46&quot;/&gt;&lt;property id=&quot;20307&quot; value=&quot;333&quot;/&gt;&lt;/object&gt;&lt;object type=&quot;3&quot; unique_id=&quot;10051&quot;&gt;&lt;property id=&quot;20148&quot; value=&quot;5&quot;/&gt;&lt;property id=&quot;20300&quot; value=&quot;Slide 47 - &amp;quot;Commercial Motor Vehicle Crash Record Reporting&amp;quot;&quot;/&gt;&lt;property id=&quot;20307&quot; value=&quot;368&quot;/&gt;&lt;/object&gt;&lt;object type=&quot;3&quot; unique_id=&quot;10052&quot;&gt;&lt;property id=&quot;20148&quot; value=&quot;5&quot;/&gt;&lt;property id=&quot;20300&quot; value=&quot;Slide 48 - &amp;quot;Truck and Bus Crashes Reportable to the Federal Motor Carrier Safety Administration (FMCSA)&amp;quot;&quot;/&gt;&lt;property id=&quot;20307&quot; value=&quot;259&quot;/&gt;&lt;/object&gt;&lt;object type=&quot;3&quot; unique_id=&quot;10053&quot;&gt;&lt;property id=&quot;20148&quot; value=&quot;5&quot;/&gt;&lt;property id=&quot;20300&quot; value=&quot;Slide 49&quot;/&gt;&lt;property id=&quot;20307&quot; value=&quot;266&quot;/&gt;&lt;/object&gt;&lt;object type=&quot;3&quot; unique_id=&quot;10054&quot;&gt;&lt;property id=&quot;20148&quot; value=&quot;5&quot;/&gt;&lt;property id=&quot;20300&quot; value=&quot;Slide 50&quot;/&gt;&lt;property id=&quot;20307&quot; value=&quot;267&quot;/&gt;&lt;/object&gt;&lt;object type=&quot;3&quot; unique_id=&quot;10055&quot;&gt;&lt;property id=&quot;20148&quot; value=&quot;5&quot;/&gt;&lt;property id=&quot;20300&quot; value=&quot;Slide 51&quot;/&gt;&lt;property id=&quot;20307&quot; value=&quot;268&quot;/&gt;&lt;/object&gt;&lt;object type=&quot;3&quot; unique_id=&quot;10056&quot;&gt;&lt;property id=&quot;20148&quot; value=&quot;5&quot;/&gt;&lt;property id=&quot;20300&quot; value=&quot;Slide 52&quot;/&gt;&lt;property id=&quot;20307&quot; value=&quot;269&quot;/&gt;&lt;/object&gt;&lt;object type=&quot;3&quot; unique_id=&quot;10057&quot;&gt;&lt;property id=&quot;20148&quot; value=&quot;5&quot;/&gt;&lt;property id=&quot;20300&quot; value=&quot;Slide 53&quot;/&gt;&lt;property id=&quot;20307&quot; value=&quot;270&quot;/&gt;&lt;/object&gt;&lt;object type=&quot;3&quot; unique_id=&quot;10058&quot;&gt;&lt;property id=&quot;20148&quot; value=&quot;5&quot;/&gt;&lt;property id=&quot;20300&quot; value=&quot;Slide 54&quot;/&gt;&lt;property id=&quot;20307&quot; value=&quot;271&quot;/&gt;&lt;/object&gt;&lt;object type=&quot;3&quot; unique_id=&quot;10059&quot;&gt;&lt;property id=&quot;20148&quot; value=&quot;5&quot;/&gt;&lt;property id=&quot;20300&quot; value=&quot;Slide 55&quot;/&gt;&lt;property id=&quot;20307&quot; value=&quot;272&quot;/&gt;&lt;/object&gt;&lt;object type=&quot;3&quot; unique_id=&quot;10060&quot;&gt;&lt;property id=&quot;20148&quot; value=&quot;5&quot;/&gt;&lt;property id=&quot;20300&quot; value=&quot;Slide 56&quot;/&gt;&lt;property id=&quot;20307&quot; value=&quot;273&quot;/&gt;&lt;/object&gt;&lt;object type=&quot;3&quot; unique_id=&quot;10061&quot;&gt;&lt;property id=&quot;20148&quot; value=&quot;5&quot;/&gt;&lt;property id=&quot;20300&quot; value=&quot;Slide 57&quot;/&gt;&lt;property id=&quot;20307&quot; value=&quot;274&quot;/&gt;&lt;/object&gt;&lt;object type=&quot;3&quot; unique_id=&quot;10062&quot;&gt;&lt;property id=&quot;20148&quot; value=&quot;5&quot;/&gt;&lt;property id=&quot;20300&quot; value=&quot;Slide 58&quot;/&gt;&lt;property id=&quot;20307&quot; value=&quot;275&quot;/&gt;&lt;/object&gt;&lt;object type=&quot;3&quot; unique_id=&quot;10063&quot;&gt;&lt;property id=&quot;20148&quot; value=&quot;5&quot;/&gt;&lt;property id=&quot;20300&quot; value=&quot;Slide 59&quot;/&gt;&lt;property id=&quot;20307&quot; value=&quot;276&quot;/&gt;&lt;/object&gt;&lt;object type=&quot;3&quot; unique_id=&quot;10064&quot;&gt;&lt;property id=&quot;20148&quot; value=&quot;5&quot;/&gt;&lt;property id=&quot;20300&quot; value=&quot;Slide 60&quot;/&gt;&lt;property id=&quot;20307&quot; value=&quot;277&quot;/&gt;&lt;/object&gt;&lt;object type=&quot;3&quot; unique_id=&quot;10065&quot;&gt;&lt;property id=&quot;20148&quot; value=&quot;5&quot;/&gt;&lt;property id=&quot;20300&quot; value=&quot;Slide 61&quot;/&gt;&lt;property id=&quot;20307&quot; value=&quot;278&quot;/&gt;&lt;/object&gt;&lt;object type=&quot;3&quot; unique_id=&quot;10066&quot;&gt;&lt;property id=&quot;20148&quot; value=&quot;5&quot;/&gt;&lt;property id=&quot;20300&quot; value=&quot;Slide 62&quot;/&gt;&lt;property id=&quot;20307&quot; value=&quot;279&quot;/&gt;&lt;/object&gt;&lt;object type=&quot;3&quot; unique_id=&quot;10067&quot;&gt;&lt;property id=&quot;20148&quot; value=&quot;5&quot;/&gt;&lt;property id=&quot;20300&quot; value=&quot;Slide 63&quot;/&gt;&lt;property id=&quot;20307&quot; value=&quot;280&quot;/&gt;&lt;/object&gt;&lt;object type=&quot;3&quot; unique_id=&quot;10068&quot;&gt;&lt;property id=&quot;20148&quot; value=&quot;5&quot;/&gt;&lt;property id=&quot;20300&quot; value=&quot;Slide 64&quot;/&gt;&lt;property id=&quot;20307&quot; value=&quot;281&quot;/&gt;&lt;/object&gt;&lt;object type=&quot;3&quot; unique_id=&quot;10069&quot;&gt;&lt;property id=&quot;20148&quot; value=&quot;5&quot;/&gt;&lt;property id=&quot;20300&quot; value=&quot;Slide 65&quot;/&gt;&lt;property id=&quot;20307&quot; value=&quot;282&quot;/&gt;&lt;/object&gt;&lt;object type=&quot;3&quot; unique_id=&quot;10070&quot;&gt;&lt;property id=&quot;20148&quot; value=&quot;5&quot;/&gt;&lt;property id=&quot;20300&quot; value=&quot;Slide 66&quot;/&gt;&lt;property id=&quot;20307&quot; value=&quot;379&quot;/&gt;&lt;/object&gt;&lt;object type=&quot;3&quot; unique_id=&quot;10071&quot;&gt;&lt;property id=&quot;20148&quot; value=&quot;5&quot;/&gt;&lt;property id=&quot;20300&quot; value=&quot;Slide 67&quot;/&gt;&lt;property id=&quot;20307&quot; value=&quot;283&quot;/&gt;&lt;/object&gt;&lt;object type=&quot;3&quot; unique_id=&quot;10072&quot;&gt;&lt;property id=&quot;20148&quot; value=&quot;5&quot;/&gt;&lt;property id=&quot;20300&quot; value=&quot;Slide 68&quot;/&gt;&lt;property id=&quot;20307&quot; value=&quot;284&quot;/&gt;&lt;/object&gt;&lt;object type=&quot;3&quot; unique_id=&quot;10073&quot;&gt;&lt;property id=&quot;20148&quot; value=&quot;5&quot;/&gt;&lt;property id=&quot;20300&quot; value=&quot;Slide 69&quot;/&gt;&lt;property id=&quot;20307&quot; value=&quot;285&quot;/&gt;&lt;/object&gt;&lt;object type=&quot;3&quot; unique_id=&quot;10074&quot;&gt;&lt;property id=&quot;20148&quot; value=&quot;5&quot;/&gt;&lt;property id=&quot;20300&quot; value=&quot;Slide 70&quot;/&gt;&lt;property id=&quot;20307&quot; value=&quot;286&quot;/&gt;&lt;/object&gt;&lt;object type=&quot;3&quot; unique_id=&quot;10075&quot;&gt;&lt;property id=&quot;20148&quot; value=&quot;5&quot;/&gt;&lt;property id=&quot;20300&quot; value=&quot;Slide 71&quot;/&gt;&lt;property id=&quot;20307&quot; value=&quot;389&quot;/&gt;&lt;/object&gt;&lt;object type=&quot;3&quot; unique_id=&quot;10076&quot;&gt;&lt;property id=&quot;20148&quot; value=&quot;5&quot;/&gt;&lt;property id=&quot;20300&quot; value=&quot;Slide 72&quot;/&gt;&lt;property id=&quot;20307&quot; value=&quot;287&quot;/&gt;&lt;/object&gt;&lt;object type=&quot;3&quot; unique_id=&quot;10077&quot;&gt;&lt;property id=&quot;20148&quot; value=&quot;5&quot;/&gt;&lt;property id=&quot;20300&quot; value=&quot;Slide 73&quot;/&gt;&lt;property id=&quot;20307&quot; value=&quot;400&quot;/&gt;&lt;/object&gt;&lt;object type=&quot;3&quot; unique_id=&quot;10078&quot;&gt;&lt;property id=&quot;20148&quot; value=&quot;5&quot;/&gt;&lt;property id=&quot;20300&quot; value=&quot;Slide 74&quot;/&gt;&lt;property id=&quot;20307&quot; value=&quot;401&quot;/&gt;&lt;/object&gt;&lt;object type=&quot;3&quot; unique_id=&quot;10079&quot;&gt;&lt;property id=&quot;20148&quot; value=&quot;5&quot;/&gt;&lt;property id=&quot;20300&quot; value=&quot;Slide 75&quot;/&gt;&lt;property id=&quot;20307&quot; value=&quot;402&quot;/&gt;&lt;/object&gt;&lt;object type=&quot;3&quot; unique_id=&quot;10080&quot;&gt;&lt;property id=&quot;20148&quot; value=&quot;5&quot;/&gt;&lt;property id=&quot;20300&quot; value=&quot;Slide 76&quot;/&gt;&lt;property id=&quot;20307&quot; value=&quot;290&quot;/&gt;&lt;/object&gt;&lt;object type=&quot;3&quot; unique_id=&quot;10081&quot;&gt;&lt;property id=&quot;20148&quot; value=&quot;5&quot;/&gt;&lt;property id=&quot;20300&quot; value=&quot;Slide 77&quot;/&gt;&lt;property id=&quot;20307&quot; value=&quot;291&quot;/&gt;&lt;/object&gt;&lt;object type=&quot;3&quot; unique_id=&quot;10082&quot;&gt;&lt;property id=&quot;20148&quot; value=&quot;5&quot;/&gt;&lt;property id=&quot;20300&quot; value=&quot;Slide 78&quot;/&gt;&lt;property id=&quot;20307&quot; value=&quot;292&quot;/&gt;&lt;/object&gt;&lt;object type=&quot;3&quot; unique_id=&quot;10083&quot;&gt;&lt;property id=&quot;20148&quot; value=&quot;5&quot;/&gt;&lt;property id=&quot;20300&quot; value=&quot;Slide 79&quot;/&gt;&lt;property id=&quot;20307&quot; value=&quot;293&quot;/&gt;&lt;/object&gt;&lt;object type=&quot;3&quot; unique_id=&quot;10084&quot;&gt;&lt;property id=&quot;20148&quot; value=&quot;5&quot;/&gt;&lt;property id=&quot;20300&quot; value=&quot;Slide 80&quot;/&gt;&lt;property id=&quot;20307&quot; value=&quot;294&quot;/&gt;&lt;/object&gt;&lt;object type=&quot;3&quot; unique_id=&quot;10085&quot;&gt;&lt;property id=&quot;20148&quot; value=&quot;5&quot;/&gt;&lt;property id=&quot;20300&quot; value=&quot;Slide 81&quot;/&gt;&lt;property id=&quot;20307&quot; value=&quot;295&quot;/&gt;&lt;/object&gt;&lt;object type=&quot;3&quot; unique_id=&quot;10086&quot;&gt;&lt;property id=&quot;20148&quot; value=&quot;5&quot;/&gt;&lt;property id=&quot;20300&quot; value=&quot;Slide 82&quot;/&gt;&lt;property id=&quot;20307&quot; value=&quot;296&quot;/&gt;&lt;/object&gt;&lt;object type=&quot;3&quot; unique_id=&quot;10087&quot;&gt;&lt;property id=&quot;20148&quot; value=&quot;5&quot;/&gt;&lt;property id=&quot;20300&quot; value=&quot;Slide 83&quot;/&gt;&lt;property id=&quot;20307&quot; value=&quot;297&quot;/&gt;&lt;/object&gt;&lt;object type=&quot;3&quot; unique_id=&quot;10088&quot;&gt;&lt;property id=&quot;20148&quot; value=&quot;5&quot;/&gt;&lt;property id=&quot;20300&quot; value=&quot;Slide 84&quot;/&gt;&lt;property id=&quot;20307&quot; value=&quot;298&quot;/&gt;&lt;/object&gt;&lt;object type=&quot;3&quot; unique_id=&quot;10089&quot;&gt;&lt;property id=&quot;20148&quot; value=&quot;5&quot;/&gt;&lt;property id=&quot;20300&quot; value=&quot;Slide 85&quot;/&gt;&lt;property id=&quot;20307&quot; value=&quot;299&quot;/&gt;&lt;/object&gt;&lt;object type=&quot;3&quot; unique_id=&quot;10090&quot;&gt;&lt;property id=&quot;20148&quot; value=&quot;5&quot;/&gt;&lt;property id=&quot;20300&quot; value=&quot;Slide 86&quot;/&gt;&lt;property id=&quot;20307&quot; value=&quot;300&quot;/&gt;&lt;/object&gt;&lt;object type=&quot;3&quot; unique_id=&quot;10091&quot;&gt;&lt;property id=&quot;20148&quot; value=&quot;5&quot;/&gt;&lt;property id=&quot;20300&quot; value=&quot;Slide 87&quot;/&gt;&lt;property id=&quot;20307&quot; value=&quot;411&quot;/&gt;&lt;/object&gt;&lt;object type=&quot;3&quot; unique_id=&quot;10092&quot;&gt;&lt;property id=&quot;20148&quot; value=&quot;5&quot;/&gt;&lt;property id=&quot;20300&quot; value=&quot;Slide 88&quot;/&gt;&lt;property id=&quot;20307&quot; value=&quot;390&quot;/&gt;&lt;/object&gt;&lt;object type=&quot;3&quot; unique_id=&quot;10093&quot;&gt;&lt;property id=&quot;20148&quot; value=&quot;5&quot;/&gt;&lt;property id=&quot;20300&quot; value=&quot;Slide 89&quot;/&gt;&lt;property id=&quot;20307&quot; value=&quot;391&quot;/&gt;&lt;/object&gt;&lt;object type=&quot;3&quot; unique_id=&quot;10094&quot;&gt;&lt;property id=&quot;20148&quot; value=&quot;5&quot;/&gt;&lt;property id=&quot;20300&quot; value=&quot;Slide 90&quot;/&gt;&lt;property id=&quot;20307&quot; value=&quot;392&quot;/&gt;&lt;/object&gt;&lt;object type=&quot;3&quot; unique_id=&quot;10095&quot;&gt;&lt;property id=&quot;20148&quot; value=&quot;5&quot;/&gt;&lt;property id=&quot;20300&quot; value=&quot;Slide 91&quot;/&gt;&lt;property id=&quot;20307&quot; value=&quot;393&quot;/&gt;&lt;/object&gt;&lt;object type=&quot;3&quot; unique_id=&quot;10096&quot;&gt;&lt;property id=&quot;20148&quot; value=&quot;5&quot;/&gt;&lt;property id=&quot;20300&quot; value=&quot;Slide 92&quot;/&gt;&lt;property id=&quot;20307&quot; value=&quot;394&quot;/&gt;&lt;/object&gt;&lt;object type=&quot;3&quot; unique_id=&quot;10097&quot;&gt;&lt;property id=&quot;20148&quot; value=&quot;5&quot;/&gt;&lt;property id=&quot;20300&quot; value=&quot;Slide 93&quot;/&gt;&lt;property id=&quot;20307&quot; value=&quot;395&quot;/&gt;&lt;/object&gt;&lt;object type=&quot;3&quot; unique_id=&quot;10098&quot;&gt;&lt;property id=&quot;20148&quot; value=&quot;5&quot;/&gt;&lt;property id=&quot;20300&quot; value=&quot;Slide 94&quot;/&gt;&lt;property id=&quot;20307&quot; value=&quot;396&quot;/&gt;&lt;/object&gt;&lt;object type=&quot;3&quot; unique_id=&quot;10099&quot;&gt;&lt;property id=&quot;20148&quot; value=&quot;5&quot;/&gt;&lt;property id=&quot;20300&quot; value=&quot;Slide 95&quot;/&gt;&lt;property id=&quot;20307&quot; value=&quot;397&quot;/&gt;&lt;/object&gt;&lt;object type=&quot;3&quot; unique_id=&quot;10100&quot;&gt;&lt;property id=&quot;20148&quot; value=&quot;5&quot;/&gt;&lt;property id=&quot;20300&quot; value=&quot;Slide 96&quot;/&gt;&lt;property id=&quot;20307&quot; value=&quot;398&quot;/&gt;&lt;/object&gt;&lt;object type=&quot;3&quot; unique_id=&quot;10101&quot;&gt;&lt;property id=&quot;20148&quot; value=&quot;5&quot;/&gt;&lt;property id=&quot;20300&quot; value=&quot;Slide 97&quot;/&gt;&lt;property id=&quot;20307&quot; value=&quot;399&quot;/&gt;&lt;/object&gt;&lt;object type=&quot;3&quot; unique_id=&quot;10102&quot;&gt;&lt;property id=&quot;20148&quot; value=&quot;5&quot;/&gt;&lt;property id=&quot;20300&quot; value=&quot;Slide 98&quot;/&gt;&lt;property id=&quot;20307&quot; value=&quot;301&quot;/&gt;&lt;/object&gt;&lt;object type=&quot;3&quot; unique_id=&quot;10103&quot;&gt;&lt;property id=&quot;20148&quot; value=&quot;5&quot;/&gt;&lt;property id=&quot;20300&quot; value=&quot;Slide 99&quot;/&gt;&lt;property id=&quot;20307&quot; value=&quot;302&quot;/&gt;&lt;/object&gt;&lt;object type=&quot;3&quot; unique_id=&quot;10104&quot;&gt;&lt;property id=&quot;20148&quot; value=&quot;5&quot;/&gt;&lt;property id=&quot;20300&quot; value=&quot;Slide 100&quot;/&gt;&lt;property id=&quot;20307&quot; value=&quot;303&quot;/&gt;&lt;/object&gt;&lt;object type=&quot;3&quot; unique_id=&quot;10105&quot;&gt;&lt;property id=&quot;20148&quot; value=&quot;5&quot;/&gt;&lt;property id=&quot;20300&quot; value=&quot;Slide 101&quot;/&gt;&lt;property id=&quot;20307&quot; value=&quot;304&quot;/&gt;&lt;/object&gt;&lt;object type=&quot;3&quot; unique_id=&quot;10106&quot;&gt;&lt;property id=&quot;20148&quot; value=&quot;5&quot;/&gt;&lt;property id=&quot;20300&quot; value=&quot;Slide 102&quot;/&gt;&lt;property id=&quot;20307&quot; value=&quot;305&quot;/&gt;&lt;/object&gt;&lt;object type=&quot;3&quot; unique_id=&quot;10107&quot;&gt;&lt;property id=&quot;20148&quot; value=&quot;5&quot;/&gt;&lt;property id=&quot;20300&quot; value=&quot;Slide 103&quot;/&gt;&lt;property id=&quot;20307&quot; value=&quot;306&quot;/&gt;&lt;/object&gt;&lt;object type=&quot;3&quot; unique_id=&quot;10108&quot;&gt;&lt;property id=&quot;20148&quot; value=&quot;5&quot;/&gt;&lt;property id=&quot;20300&quot; value=&quot;Slide 104&quot;/&gt;&lt;property id=&quot;20307&quot; value=&quot;307&quot;/&gt;&lt;/object&gt;&lt;object type=&quot;3&quot; unique_id=&quot;10109&quot;&gt;&lt;property id=&quot;20148&quot; value=&quot;5&quot;/&gt;&lt;property id=&quot;20300&quot; value=&quot;Slide 105&quot;/&gt;&lt;property id=&quot;20307&quot; value=&quot;308&quot;/&gt;&lt;/object&gt;&lt;object type=&quot;3&quot; unique_id=&quot;10110&quot;&gt;&lt;property id=&quot;20148&quot; value=&quot;5&quot;/&gt;&lt;property id=&quot;20300&quot; value=&quot;Slide 106&quot;/&gt;&lt;property id=&quot;20307&quot; value=&quot;309&quot;/&gt;&lt;/object&gt;&lt;object type=&quot;3&quot; unique_id=&quot;10111&quot;&gt;&lt;property id=&quot;20148&quot; value=&quot;5&quot;/&gt;&lt;property id=&quot;20300&quot; value=&quot;Slide 107&quot;/&gt;&lt;property id=&quot;20307&quot; value=&quot;310&quot;/&gt;&lt;/object&gt;&lt;object type=&quot;3&quot; unique_id=&quot;10112&quot;&gt;&lt;property id=&quot;20148&quot; value=&quot;5&quot;/&gt;&lt;property id=&quot;20300&quot; value=&quot;Slide 108&quot;/&gt;&lt;property id=&quot;20307&quot; value=&quot;311&quot;/&gt;&lt;/object&gt;&lt;object type=&quot;3&quot; unique_id=&quot;10113&quot;&gt;&lt;property id=&quot;20148&quot; value=&quot;5&quot;/&gt;&lt;property id=&quot;20300&quot; value=&quot;Slide 109&quot;/&gt;&lt;property id=&quot;20307&quot; value=&quot;312&quot;/&gt;&lt;/object&gt;&lt;object type=&quot;3&quot; unique_id=&quot;10114&quot;&gt;&lt;property id=&quot;20148&quot; value=&quot;5&quot;/&gt;&lt;property id=&quot;20300&quot; value=&quot;Slide 110&quot;/&gt;&lt;property id=&quot;20307&quot; value=&quot;313&quot;/&gt;&lt;/object&gt;&lt;object type=&quot;3&quot; unique_id=&quot;10115&quot;&gt;&lt;property id=&quot;20148&quot; value=&quot;5&quot;/&gt;&lt;property id=&quot;20300&quot; value=&quot;Slide 111&quot;/&gt;&lt;property id=&quot;20307&quot; value=&quot;314&quot;/&gt;&lt;/object&gt;&lt;object type=&quot;3&quot; unique_id=&quot;10116&quot;&gt;&lt;property id=&quot;20148&quot; value=&quot;5&quot;/&gt;&lt;property id=&quot;20300&quot; value=&quot;Slide 112&quot;/&gt;&lt;property id=&quot;20307&quot; value=&quot;315&quot;/&gt;&lt;/object&gt;&lt;object type=&quot;3&quot; unique_id=&quot;10117&quot;&gt;&lt;property id=&quot;20148&quot; value=&quot;5&quot;/&gt;&lt;property id=&quot;20300&quot; value=&quot;Slide 113&quot;/&gt;&lt;property id=&quot;20307&quot; value=&quot;316&quot;/&gt;&lt;/object&gt;&lt;object type=&quot;3&quot; unique_id=&quot;10118&quot;&gt;&lt;property id=&quot;20148&quot; value=&quot;5&quot;/&gt;&lt;property id=&quot;20300&quot; value=&quot;Slide 114&quot;/&gt;&lt;property id=&quot;20307&quot; value=&quot;317&quot;/&gt;&lt;/object&gt;&lt;object type=&quot;3&quot; unique_id=&quot;10119&quot;&gt;&lt;property id=&quot;20148&quot; value=&quot;5&quot;/&gt;&lt;property id=&quot;20300&quot; value=&quot;Slide 115&quot;/&gt;&lt;property id=&quot;20307&quot; value=&quot;318&quot;/&gt;&lt;/object&gt;&lt;object type=&quot;3&quot; unique_id=&quot;10120&quot;&gt;&lt;property id=&quot;20148&quot; value=&quot;5&quot;/&gt;&lt;property id=&quot;20300&quot; value=&quot;Slide 116&quot;/&gt;&lt;property id=&quot;20307&quot; value=&quot;319&quot;/&gt;&lt;/object&gt;&lt;object type=&quot;3&quot; unique_id=&quot;10121&quot;&gt;&lt;property id=&quot;20148&quot; value=&quot;5&quot;/&gt;&lt;property id=&quot;20300&quot; value=&quot;Slide 117&quot;/&gt;&lt;property id=&quot;20307&quot; value=&quot;320&quot;/&gt;&lt;/object&gt;&lt;object type=&quot;3&quot; unique_id=&quot;10122&quot;&gt;&lt;property id=&quot;20148&quot; value=&quot;5&quot;/&gt;&lt;property id=&quot;20300&quot; value=&quot;Slide 118&quot;/&gt;&lt;property id=&quot;20307&quot; value=&quot;407&quot;/&gt;&lt;/object&gt;&lt;object type=&quot;3&quot; unique_id=&quot;10123&quot;&gt;&lt;property id=&quot;20148&quot; value=&quot;5&quot;/&gt;&lt;property id=&quot;20300&quot; value=&quot;Slide 119&quot;/&gt;&lt;property id=&quot;20307&quot; value=&quot;408&quot;/&gt;&lt;/object&gt;&lt;object type=&quot;3&quot; unique_id=&quot;10124&quot;&gt;&lt;property id=&quot;20148&quot; value=&quot;5&quot;/&gt;&lt;property id=&quot;20300&quot; value=&quot;Slide 120&quot;/&gt;&lt;property id=&quot;20307&quot; value=&quot;322&quot;/&gt;&lt;/object&gt;&lt;object type=&quot;3&quot; unique_id=&quot;10125&quot;&gt;&lt;property id=&quot;20148&quot; value=&quot;5&quot;/&gt;&lt;property id=&quot;20300&quot; value=&quot;Slide 121&quot;/&gt;&lt;property id=&quot;20307&quot; value=&quot;323&quot;/&gt;&lt;/object&gt;&lt;object type=&quot;3&quot; unique_id=&quot;10126&quot;&gt;&lt;property id=&quot;20148&quot; value=&quot;5&quot;/&gt;&lt;property id=&quot;20300&quot; value=&quot;Slide 122&quot;/&gt;&lt;property id=&quot;20307&quot; value=&quot;325&quot;/&gt;&lt;/object&gt;&lt;object type=&quot;3&quot; unique_id=&quot;10127&quot;&gt;&lt;property id=&quot;20148&quot; value=&quot;5&quot;/&gt;&lt;property id=&quot;20300&quot; value=&quot;Slide 123&quot;/&gt;&lt;property id=&quot;20307&quot; value=&quot;324&quot;/&gt;&lt;/object&gt;&lt;object type=&quot;3&quot; unique_id=&quot;10128&quot;&gt;&lt;property id=&quot;20148&quot; value=&quot;5&quot;/&gt;&lt;property id=&quot;20300&quot; value=&quot;Slide 124&quot;/&gt;&lt;property id=&quot;20307&quot; value=&quot;377&quot;/&gt;&lt;/object&gt;&lt;object type=&quot;3&quot; unique_id=&quot;10129&quot;&gt;&lt;property id=&quot;20148&quot; value=&quot;5&quot;/&gt;&lt;property id=&quot;20300&quot; value=&quot;Slide 125&quot;/&gt;&lt;property id=&quot;20307&quot; value=&quot;403&quot;/&gt;&lt;/object&gt;&lt;object type=&quot;3&quot; unique_id=&quot;10130&quot;&gt;&lt;property id=&quot;20148&quot; value=&quot;5&quot;/&gt;&lt;property id=&quot;20300&quot; value=&quot;Slide 126&quot;/&gt;&lt;property id=&quot;20307&quot; value=&quot;404&quot;/&gt;&lt;/object&gt;&lt;object type=&quot;3&quot; unique_id=&quot;10131&quot;&gt;&lt;property id=&quot;20148&quot; value=&quot;5&quot;/&gt;&lt;property id=&quot;20300&quot; value=&quot;Slide 127&quot;/&gt;&lt;property id=&quot;20307&quot; value=&quot;405&quot;/&gt;&lt;/object&gt;&lt;object type=&quot;3&quot; unique_id=&quot;10132&quot;&gt;&lt;property id=&quot;20148&quot; value=&quot;5&quot;/&gt;&lt;property id=&quot;20300&quot; value=&quot;Slide 128&quot;/&gt;&lt;property id=&quot;20307&quot; value=&quot;353&quot;/&gt;&lt;/object&gt;&lt;object type=&quot;3&quot; unique_id=&quot;10133&quot;&gt;&lt;property id=&quot;20148&quot; value=&quot;5&quot;/&gt;&lt;property id=&quot;20300&quot; value=&quot;Slide 129&quot;/&gt;&lt;property id=&quot;20307&quot; value=&quot;410&quot;/&gt;&lt;/object&gt;&lt;object type=&quot;3&quot; unique_id=&quot;10134&quot;&gt;&lt;property id=&quot;20148&quot; value=&quot;5&quot;/&gt;&lt;property id=&quot;20300&quot; value=&quot;Slide 130&quot;/&gt;&lt;property id=&quot;20307&quot; value=&quot;378&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Navigation"/>
  <p:tag name="ARTICULATE_SLIDE_GUID" val="829b4e17-3fb2-45ce-9f43-58499b280375"/>
  <p:tag name="ARTICULATE_SLIDE_NAV" val="3"/>
  <p:tag name="ARTICULATE_SLIDE_PAUSE" val="1"/>
  <p:tag name="ARTICULATE_NAV_LEVEL" val="1"/>
  <p:tag name="ARTICULATE_PLAYLIST_ID" val="-1"/>
  <p:tag name="ARTICULATE_LOCK_SLIDE" val="0"/>
</p:tagLst>
</file>

<file path=ppt/tags/tag10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lqHLkgep_files\slide0001_image001.png"/>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17649c0d-6c76-4991-aceb-73fccbca5502"/>
  <p:tag name="ARTICULATE_TITLE_TAG" val="CMV Markings"/>
  <p:tag name="ARTICULATE_SLIDE_NAV" val="62"/>
  <p:tag name="ARTICULATE_SLIDE_PAUSE" val="1"/>
  <p:tag name="ARTICULATE_NAV_LEVEL" val="1"/>
  <p:tag name="ARTICULATE_PLAYLIST_ID" val="-1"/>
  <p:tag name="ARTICULATE_LOCK_SLIDE" val="0"/>
</p:tagLst>
</file>

<file path=ppt/tags/tag102.xml><?xml version="1.0" encoding="utf-8"?>
<p:tagLst xmlns:a="http://schemas.openxmlformats.org/drawingml/2006/main" xmlns:r="http://schemas.openxmlformats.org/officeDocument/2006/relationships" xmlns:p="http://schemas.openxmlformats.org/presentationml/2006/main">
  <p:tag name="ARTICULATE_SLIDE_GUID" val="46bf537a-35a0-4ccb-8d6e-60bfecbe3edf"/>
  <p:tag name="ARTICULATE_TITLE_TAG" val="Rented/Leased CMVs"/>
  <p:tag name="ARTICULATE_SLIDE_NAV" val="63"/>
  <p:tag name="ARTICULATE_SLIDE_PAUSE" val="1"/>
  <p:tag name="ARTICULATE_NAV_LEVEL" val="1"/>
  <p:tag name="ARTICULATE_PLAYLIST_ID" val="-1"/>
  <p:tag name="ARTICULATE_LOCK_SLIDE" val="0"/>
</p:tagLst>
</file>

<file path=ppt/tags/tag103.xml><?xml version="1.0" encoding="utf-8"?>
<p:tagLst xmlns:a="http://schemas.openxmlformats.org/drawingml/2006/main" xmlns:r="http://schemas.openxmlformats.org/officeDocument/2006/relationships" xmlns:p="http://schemas.openxmlformats.org/presentationml/2006/main">
  <p:tag name="ARTICULATE_SLIDE_GUID" val="98ad2907-b8da-4b0a-9772-c2825ca23efc"/>
  <p:tag name="ARTICULATE_TITLE_TAG" val="Rented/Leased CMVs"/>
  <p:tag name="ARTICULATE_SLIDE_NAV" val="64"/>
  <p:tag name="ARTICULATE_SLIDE_PAUSE" val="1"/>
  <p:tag name="ARTICULATE_NAV_LEVEL" val="2"/>
  <p:tag name="ARTICULATE_PLAYLIST_ID" val="-1"/>
  <p:tag name="ARTICULATE_LOCK_SLIDE" val="0"/>
</p:tagLst>
</file>

<file path=ppt/tags/tag10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05.xml><?xml version="1.0" encoding="utf-8"?>
<p:tagLst xmlns:a="http://schemas.openxmlformats.org/drawingml/2006/main" xmlns:r="http://schemas.openxmlformats.org/officeDocument/2006/relationships" xmlns:p="http://schemas.openxmlformats.org/presentationml/2006/main">
  <p:tag name="ARTICULATE_SLIDE_GUID" val="f7f9f1bc-45e2-4e7e-a9be-41af814cbb5a"/>
  <p:tag name="ARTICULATE_TITLE_TAG" val="Scenario 1"/>
  <p:tag name="ARTICULATE_SLIDE_NAV" val="65"/>
  <p:tag name="ARTICULATE_SLIDE_PAUSE" val="1"/>
  <p:tag name="ARTICULATE_NAV_LEVEL" val="1"/>
  <p:tag name="ARTICULATE_PLAYLIST_ID" val="-1"/>
  <p:tag name="ARTICULATE_LOCK_SLIDE" val="0"/>
</p:tagLst>
</file>

<file path=ppt/tags/tag106.xml><?xml version="1.0" encoding="utf-8"?>
<p:tagLst xmlns:a="http://schemas.openxmlformats.org/drawingml/2006/main" xmlns:r="http://schemas.openxmlformats.org/officeDocument/2006/relationships" xmlns:p="http://schemas.openxmlformats.org/presentationml/2006/main">
  <p:tag name="ARTICULATE_SLIDE_GUID" val="f7f9f1bc-45e2-4e7e-a9be-41af814cbb5a"/>
  <p:tag name="ARTICULATE_TITLE_TAG" val="Scenario 1"/>
  <p:tag name="ARTICULATE_SLIDE_NAV" val="64"/>
  <p:tag name="ARTICULATE_SLIDE_PAUSE" val="1"/>
  <p:tag name="ARTICULATE_NAV_LEVEL" val="1"/>
  <p:tag name="ARTICULATE_PLAYLIST_ID" val="-1"/>
  <p:tag name="ARTICULATE_LOCK_SLIDE" val="0"/>
</p:tagLst>
</file>

<file path=ppt/tags/tag107.xml><?xml version="1.0" encoding="utf-8"?>
<p:tagLst xmlns:a="http://schemas.openxmlformats.org/drawingml/2006/main" xmlns:r="http://schemas.openxmlformats.org/officeDocument/2006/relationships" xmlns:p="http://schemas.openxmlformats.org/presentationml/2006/main">
  <p:tag name="ARTICULATE_SLIDE_GUID" val="4173b4d9-9bcf-42f2-84df-77af462be549"/>
  <p:tag name="ARTICULATE_TITLE_TAG" val="Scenario 2"/>
  <p:tag name="ARTICULATE_SLIDE_NAV" val="65"/>
  <p:tag name="ARTICULATE_SLIDE_PAUSE" val="1"/>
  <p:tag name="ARTICULATE_NAV_LEVEL" val="1"/>
  <p:tag name="ARTICULATE_PLAYLIST_ID" val="-1"/>
  <p:tag name="ARTICULATE_LOCK_SLIDE" val="0"/>
</p:tagLst>
</file>

<file path=ppt/tags/tag108.xml><?xml version="1.0" encoding="utf-8"?>
<p:tagLst xmlns:a="http://schemas.openxmlformats.org/drawingml/2006/main" xmlns:r="http://schemas.openxmlformats.org/officeDocument/2006/relationships" xmlns:p="http://schemas.openxmlformats.org/presentationml/2006/main">
  <p:tag name="ARTICULATE_SLIDE_GUID" val="17109076-9b10-4130-b0f0-72ac9e092929"/>
  <p:tag name="ARTICULATE_TITLE_TAG" val="Scenario 3"/>
  <p:tag name="ARTICULATE_SLIDE_NAV" val="66"/>
  <p:tag name="ARTICULATE_SLIDE_PAUSE" val="1"/>
  <p:tag name="ARTICULATE_NAV_LEVEL" val="1"/>
  <p:tag name="ARTICULATE_PLAYLIST_ID" val="-1"/>
  <p:tag name="ARTICULATE_LOCK_SLIDE" val="0"/>
</p:tagLst>
</file>

<file path=ppt/tags/tag109.xml><?xml version="1.0" encoding="utf-8"?>
<p:tagLst xmlns:a="http://schemas.openxmlformats.org/drawingml/2006/main" xmlns:r="http://schemas.openxmlformats.org/officeDocument/2006/relationships" xmlns:p="http://schemas.openxmlformats.org/presentationml/2006/main">
  <p:tag name="ARTICULATE_SLIDE_GUID" val="7bd267bd-8d5d-443b-8e85-780b8abab9d7"/>
  <p:tag name="ARTICULATE_TITLE_TAG" val="CDL"/>
  <p:tag name="ARTICULATE_SLIDE_NAV" val="67"/>
  <p:tag name="ARTICULATE_SLIDE_PAUSE" val="1"/>
  <p:tag name="ARTICULATE_NAV_LEVEL" val="1"/>
  <p:tag name="ARTICULATE_PLAYLIST_ID" val="-1"/>
  <p:tag name="ARTICULATE_LOCK_SLIDE" val="0"/>
</p:tagLst>
</file>

<file path=ppt/tags/tag11.xml><?xml version="1.0" encoding="utf-8"?>
<p:tagLst xmlns:a="http://schemas.openxmlformats.org/drawingml/2006/main" xmlns:r="http://schemas.openxmlformats.org/officeDocument/2006/relationships" xmlns:p="http://schemas.openxmlformats.org/presentationml/2006/main">
  <p:tag name="ARTICULATE_TITLE_TAG" val="Completing HSMV 90010S"/>
  <p:tag name="ARTICULATE_SLIDE_GUID" val="829b4e17-3fb2-45ce-9f43-58499b280372"/>
  <p:tag name="ARTICULATE_SLIDE_NAV" val="4"/>
  <p:tag name="ARTICULATE_SLIDE_PAUSE" val="1"/>
  <p:tag name="ARTICULATE_NAV_LEVEL" val="1"/>
  <p:tag name="ARTICULATE_PLAYLIST_ID" val="-1"/>
  <p:tag name="ARTICULATE_LOCK_SLIDE" val="0"/>
</p:tagLst>
</file>

<file path=ppt/tags/tag110.xml><?xml version="1.0" encoding="utf-8"?>
<p:tagLst xmlns:a="http://schemas.openxmlformats.org/drawingml/2006/main" xmlns:r="http://schemas.openxmlformats.org/officeDocument/2006/relationships" xmlns:p="http://schemas.openxmlformats.org/presentationml/2006/main">
  <p:tag name="ARTICULATE_SLIDE_GUID" val="194dcbb6-2aad-4583-91b3-946d222db661"/>
  <p:tag name="ARTICULATE_TITLE_TAG" val="Group A"/>
  <p:tag name="ARTICULATE_SLIDE_NAV" val="68"/>
  <p:tag name="ARTICULATE_SLIDE_PAUSE" val="1"/>
  <p:tag name="ARTICULATE_NAV_LEVEL" val="2"/>
  <p:tag name="ARTICULATE_PLAYLIST_ID" val="-1"/>
  <p:tag name="ARTICULATE_LOCK_SLIDE" val="0"/>
</p:tagLst>
</file>

<file path=ppt/tags/tag1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2.xml><?xml version="1.0" encoding="utf-8"?>
<p:tagLst xmlns:a="http://schemas.openxmlformats.org/drawingml/2006/main" xmlns:r="http://schemas.openxmlformats.org/officeDocument/2006/relationships" xmlns:p="http://schemas.openxmlformats.org/presentationml/2006/main">
  <p:tag name="ARTICULATE_SLIDE_GUID" val="71aba393-99c0-4459-bed6-5c73f3e228ae"/>
  <p:tag name="ARTICULATE_TITLE_TAG" val="Group B"/>
  <p:tag name="ARTICULATE_SLIDE_NAV" val="69"/>
  <p:tag name="ARTICULATE_SLIDE_PAUSE" val="1"/>
  <p:tag name="ARTICULATE_NAV_LEVEL" val="2"/>
  <p:tag name="ARTICULATE_PLAYLIST_ID" val="-1"/>
  <p:tag name="ARTICULATE_LOCK_SLIDE" val="0"/>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4.xml><?xml version="1.0" encoding="utf-8"?>
<p:tagLst xmlns:a="http://schemas.openxmlformats.org/drawingml/2006/main" xmlns:r="http://schemas.openxmlformats.org/officeDocument/2006/relationships" xmlns:p="http://schemas.openxmlformats.org/presentationml/2006/main">
  <p:tag name="ARTICULATE_SLIDE_GUID" val="e01bd179-b23b-4e7b-80cf-d8a3d6658686"/>
  <p:tag name="ARTICULATE_TITLE_TAG" val="Group C"/>
  <p:tag name="ARTICULATE_SLIDE_NAV" val="70"/>
  <p:tag name="ARTICULATE_SLIDE_PAUSE" val="1"/>
  <p:tag name="ARTICULATE_NAV_LEVEL" val="2"/>
  <p:tag name="ARTICULATE_PLAYLIST_ID" val="-1"/>
  <p:tag name="ARTICULATE_LOCK_SLIDE" val="0"/>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35bc147a-f103-430b-9b0d-ab51998a97b5"/>
  <p:tag name="ARTICULATE_TITLE_TAG" val="CDL Exemptions"/>
  <p:tag name="ARTICULATE_SLIDE_NAV" val="71"/>
  <p:tag name="ARTICULATE_SLIDE_PAUSE" val="1"/>
  <p:tag name="ARTICULATE_NAV_LEVEL" val="1"/>
  <p:tag name="ARTICULATE_PLAYLIST_ID" val="-1"/>
  <p:tag name="ARTICULATE_LOCK_SLIDE" val="0"/>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0417cc10-383d-4777-b574-0bcd2a94f4ef"/>
  <p:tag name="ARTICULATE_TITLE_TAG" val="CDL Endorsements"/>
  <p:tag name="ARTICULATE_SLIDE_NAV" val="72"/>
  <p:tag name="ARTICULATE_SLIDE_PAUSE" val="1"/>
  <p:tag name="ARTICULATE_NAV_LEVEL" val="1"/>
  <p:tag name="ARTICULATE_PLAYLIST_ID" val="-1"/>
  <p:tag name="ARTICULATE_LOCK_SLIDE" val="0"/>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CdaKzLXd_files\slide0001_image001.png"/>
</p:tagLst>
</file>

<file path=ppt/tags/tag119.xml><?xml version="1.0" encoding="utf-8"?>
<p:tagLst xmlns:a="http://schemas.openxmlformats.org/drawingml/2006/main" xmlns:r="http://schemas.openxmlformats.org/officeDocument/2006/relationships" xmlns:p="http://schemas.openxmlformats.org/presentationml/2006/main">
  <p:tag name="ARTICULATE_SLIDE_GUID" val="ad5ae521-a8a9-4d6e-af88-045ee30735ca"/>
  <p:tag name="ARTICULATE_TITLE_TAG" val="GVWR/GCWR"/>
  <p:tag name="ARTICULATE_SLIDE_NAV" val="73"/>
  <p:tag name="ARTICULATE_SLIDE_PAUSE" val="1"/>
  <p:tag name="ARTICULATE_NAV_LEVEL" val="1"/>
  <p:tag name="ARTICULATE_PLAYLIST_ID" val="-1"/>
  <p:tag name="ARTICULATE_LOCK_SLIDE" val="0"/>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0.xml><?xml version="1.0" encoding="utf-8"?>
<p:tagLst xmlns:a="http://schemas.openxmlformats.org/drawingml/2006/main" xmlns:r="http://schemas.openxmlformats.org/officeDocument/2006/relationships" xmlns:p="http://schemas.openxmlformats.org/presentationml/2006/main">
  <p:tag name="ARTICULATE_SLIDE_GUID" val="fe527995-40eb-4972-81f2-765799119d5d"/>
  <p:tag name="ARTICULATE_TITLE_TAG" val="GVWR/GCWR"/>
  <p:tag name="ARTICULATE_SLIDE_NAV" val="74"/>
  <p:tag name="ARTICULATE_SLIDE_PAUSE" val="1"/>
  <p:tag name="ARTICULATE_NAV_LEVEL" val="2"/>
  <p:tag name="ARTICULATE_PLAYLIST_ID" val="-1"/>
  <p:tag name="ARTICULATE_LOCK_SLIDE" val="0"/>
</p:tagLst>
</file>

<file path=ppt/tags/tag121.xml><?xml version="1.0" encoding="utf-8"?>
<p:tagLst xmlns:a="http://schemas.openxmlformats.org/drawingml/2006/main" xmlns:r="http://schemas.openxmlformats.org/officeDocument/2006/relationships" xmlns:p="http://schemas.openxmlformats.org/presentationml/2006/main">
  <p:tag name="ARTICULATE_SLIDE_GUID" val="9a11cfad-5522-4e20-9cb2-17a8a3fd3348"/>
  <p:tag name="ARTICULATE_TITLE_TAG" val="Find GVWR"/>
  <p:tag name="ARTICULATE_SLIDE_NAV" val="75"/>
  <p:tag name="ARTICULATE_SLIDE_PAUSE" val="1"/>
  <p:tag name="ARTICULATE_NAV_LEVEL" val="2"/>
  <p:tag name="ARTICULATE_PLAYLIST_ID" val="-1"/>
  <p:tag name="ARTICULATE_LOCK_SLIDE" val="0"/>
</p:tagLst>
</file>

<file path=ppt/tags/tag122.xml><?xml version="1.0" encoding="utf-8"?>
<p:tagLst xmlns:a="http://schemas.openxmlformats.org/drawingml/2006/main" xmlns:r="http://schemas.openxmlformats.org/officeDocument/2006/relationships" xmlns:p="http://schemas.openxmlformats.org/presentationml/2006/main">
  <p:tag name="ARTICULATE_SLIDE_GUID" val="8053bc28-8b27-49f4-a114-d5027e5acc6f"/>
  <p:tag name="ARTICULATE_TITLE_TAG" val="Vehicle Configuration"/>
  <p:tag name="ARTICULATE_SLIDE_NAV" val="76"/>
  <p:tag name="ARTICULATE_SLIDE_PAUSE" val="1"/>
  <p:tag name="ARTICULATE_NAV_LEVEL" val="1"/>
  <p:tag name="ARTICULATE_PLAYLIST_ID" val="-1"/>
  <p:tag name="ARTICULATE_LOCK_SLIDE" val="0"/>
</p:tagLst>
</file>

<file path=ppt/tags/tag1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DBY4K7Dz_files\slide0001_image001.png"/>
</p:tagLst>
</file>

<file path=ppt/tags/tag124.xml><?xml version="1.0" encoding="utf-8"?>
<p:tagLst xmlns:a="http://schemas.openxmlformats.org/drawingml/2006/main" xmlns:r="http://schemas.openxmlformats.org/officeDocument/2006/relationships" xmlns:p="http://schemas.openxmlformats.org/presentationml/2006/main">
  <p:tag name="ARTICULATE_SLIDE_GUID" val="102a72d3-87d6-465a-bc6f-3c230bc8e96f"/>
  <p:tag name="ARTICULATE_TITLE_TAG" val="Cargo Body Type"/>
  <p:tag name="ARTICULATE_SLIDE_NAV" val="77"/>
  <p:tag name="ARTICULATE_SLIDE_PAUSE" val="1"/>
  <p:tag name="ARTICULATE_NAV_LEVEL" val="1"/>
  <p:tag name="ARTICULATE_PLAYLIST_ID" val="-1"/>
  <p:tag name="ARTICULATE_LOCK_SLIDE" val="0"/>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OhSWyfhi_files\slide0001_image001.png"/>
</p:tagLst>
</file>

<file path=ppt/tags/tag126.xml><?xml version="1.0" encoding="utf-8"?>
<p:tagLst xmlns:a="http://schemas.openxmlformats.org/drawingml/2006/main" xmlns:r="http://schemas.openxmlformats.org/officeDocument/2006/relationships" xmlns:p="http://schemas.openxmlformats.org/presentationml/2006/main">
  <p:tag name="ARTICULATE_SLIDE_GUID" val="f7f9f1bc-45e2-4e7e-a9be-41af814cbb5a"/>
  <p:tag name="ARTICULATE_TITLE_TAG" val="Introduction to CMV Scenarios"/>
  <p:tag name="ARTICULATE_SLIDE_PAUSE" val="1"/>
  <p:tag name="ARTICULATE_NAV_LEVEL" val="1"/>
  <p:tag name="ARTICULATE_PLAYLIST_ID" val="-1"/>
  <p:tag name="ARTICULATE_LOCK_SLIDE" val="0"/>
  <p:tag name="ARTICULATE_SLIDE_NAV" val="72"/>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xml><?xml version="1.0" encoding="utf-8"?>
<p:tagLst xmlns:a="http://schemas.openxmlformats.org/drawingml/2006/main" xmlns:r="http://schemas.openxmlformats.org/officeDocument/2006/relationships" xmlns:p="http://schemas.openxmlformats.org/presentationml/2006/main">
  <p:tag name="ARTICULATE_TITLE_TAG" val="HSMV 90010S"/>
  <p:tag name="ARTICULATE_SLIDE_GUID" val="0b6fc759-9bb4-4199-b0f0-5a741924ebf9"/>
  <p:tag name="ARTICULATE_SLIDE_NAV" val="5"/>
  <p:tag name="ARTICULATE_SLIDE_PAUSE" val="1"/>
  <p:tag name="ARTICULATE_NAV_LEVEL" val="2"/>
  <p:tag name="ARTICULATE_PLAYLIST_ID" val="-1"/>
  <p:tag name="ARTICULATE_LOCK_SLIDE" val="0"/>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137.xml><?xml version="1.0" encoding="utf-8"?>
<p:tagLst xmlns:a="http://schemas.openxmlformats.org/drawingml/2006/main" xmlns:r="http://schemas.openxmlformats.org/officeDocument/2006/relationships" xmlns:p="http://schemas.openxmlformats.org/presentationml/2006/main">
  <p:tag name="ARTICULATE_SLIDE_GUID" val="b81660e7-c543-4b5c-ba37-0ac7193f688b"/>
  <p:tag name="ARTICULATE_TITLE_TAG" val="Hazardous Materials"/>
  <p:tag name="ARTICULATE_SLIDE_NAV" val="78"/>
  <p:tag name="ARTICULATE_SLIDE_PAUSE" val="1"/>
  <p:tag name="ARTICULATE_NAV_LEVEL" val="1"/>
  <p:tag name="ARTICULATE_PLAYLIST_ID" val="-1"/>
  <p:tag name="ARTICULATE_LOCK_SLIDE" val="0"/>
</p:tagLst>
</file>

<file path=ppt/tags/tag138.xml><?xml version="1.0" encoding="utf-8"?>
<p:tagLst xmlns:a="http://schemas.openxmlformats.org/drawingml/2006/main" xmlns:r="http://schemas.openxmlformats.org/officeDocument/2006/relationships" xmlns:p="http://schemas.openxmlformats.org/presentationml/2006/main">
  <p:tag name="ARTICULATE_SLIDE_GUID" val="1cd4facb-bc43-4af0-96d2-b0c4b2200546"/>
  <p:tag name="ARTICULATE_TITLE_TAG" val="Haz Mat"/>
  <p:tag name="ARTICULATE_SLIDE_NAV" val="79"/>
  <p:tag name="ARTICULATE_SLIDE_PAUSE" val="1"/>
  <p:tag name="ARTICULATE_NAV_LEVEL" val="2"/>
  <p:tag name="ARTICULATE_PLAYLIST_ID" val="-1"/>
  <p:tag name="ARTICULATE_LOCK_SLIDE" val="0"/>
</p:tagLst>
</file>

<file path=ppt/tags/tag139.xml><?xml version="1.0" encoding="utf-8"?>
<p:tagLst xmlns:a="http://schemas.openxmlformats.org/drawingml/2006/main" xmlns:r="http://schemas.openxmlformats.org/officeDocument/2006/relationships" xmlns:p="http://schemas.openxmlformats.org/presentationml/2006/main">
  <p:tag name="ARTICULATE_SLIDE_GUID" val="63320e05-5723-4927-b870-8de9634b1680"/>
  <p:tag name="ARTICULATE_TITLE_TAG" val="Haz Mat"/>
  <p:tag name="ARTICULATE_SLIDE_NAV" val="80"/>
  <p:tag name="ARTICULATE_SLIDE_PAUSE" val="1"/>
  <p:tag name="ARTICULATE_NAV_LEVEL" val="2"/>
  <p:tag name="ARTICULATE_PLAYLIST_ID" val="-1"/>
  <p:tag name="ARTICULATE_LOCK_SLIDE" val="0"/>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4f096c77-626b-44ab-8fe6-791a59fb6cf4"/>
  <p:tag name="ARTICULATE_TITLE_TAG" val="HSMV 90010S"/>
  <p:tag name="ARTICULATE_SLIDE_NAV" val="6"/>
  <p:tag name="ARTICULATE_SLIDE_PAUSE" val="1"/>
  <p:tag name="ARTICULATE_NAV_LEVEL" val="2"/>
  <p:tag name="ARTICULATE_PLAYLIST_ID" val="-1"/>
  <p:tag name="ARTICULATE_LOCK_SLIDE" val="0"/>
</p:tagLst>
</file>

<file path=ppt/tags/tag140.xml><?xml version="1.0" encoding="utf-8"?>
<p:tagLst xmlns:a="http://schemas.openxmlformats.org/drawingml/2006/main" xmlns:r="http://schemas.openxmlformats.org/officeDocument/2006/relationships" xmlns:p="http://schemas.openxmlformats.org/presentationml/2006/main">
  <p:tag name="ARTICULATE_SLIDE_GUID" val="f890cd91-fe11-40db-888a-4c10d21ec7a7"/>
  <p:tag name="ARTICULATE_TITLE_TAG" val="Haz Mat"/>
  <p:tag name="ARTICULATE_SLIDE_NAV" val="81"/>
  <p:tag name="ARTICULATE_SLIDE_PAUSE" val="1"/>
  <p:tag name="ARTICULATE_NAV_LEVEL" val="2"/>
  <p:tag name="ARTICULATE_PLAYLIST_ID" val="-1"/>
  <p:tag name="ARTICULATE_LOCK_SLIDE" val="0"/>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4.xml><?xml version="1.0" encoding="utf-8"?>
<p:tagLst xmlns:a="http://schemas.openxmlformats.org/drawingml/2006/main" xmlns:r="http://schemas.openxmlformats.org/officeDocument/2006/relationships" xmlns:p="http://schemas.openxmlformats.org/presentationml/2006/main">
  <p:tag name="ARTICULATE_SLIDE_GUID" val="9a168c11-630d-46fe-a9af-2b1e40983dd6"/>
  <p:tag name="ARTICULATE_TITLE_TAG" val="Haz Mat"/>
  <p:tag name="ARTICULATE_SLIDE_NAV" val="82"/>
  <p:tag name="ARTICULATE_SLIDE_PAUSE" val="1"/>
  <p:tag name="ARTICULATE_NAV_LEVEL" val="2"/>
  <p:tag name="ARTICULATE_PLAYLIST_ID" val="-1"/>
  <p:tag name="ARTICULATE_LOCK_SLIDE" val="0"/>
</p:tagLst>
</file>

<file path=ppt/tags/tag1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8.xml><?xml version="1.0" encoding="utf-8"?>
<p:tagLst xmlns:a="http://schemas.openxmlformats.org/drawingml/2006/main" xmlns:r="http://schemas.openxmlformats.org/officeDocument/2006/relationships" xmlns:p="http://schemas.openxmlformats.org/presentationml/2006/main">
  <p:tag name="ARTICULATE_SLIDE_GUID" val="b09870d5-0a98-43a9-a3b8-b7331281d834"/>
  <p:tag name="ARTICULATE_TITLE_TAG" val="Haz Mat"/>
  <p:tag name="ARTICULATE_SLIDE_NAV" val="83"/>
  <p:tag name="ARTICULATE_SLIDE_PAUSE" val="1"/>
  <p:tag name="ARTICULATE_NAV_LEVEL" val="2"/>
  <p:tag name="ARTICULATE_PLAYLIST_ID" val="-1"/>
  <p:tag name="ARTICULATE_LOCK_SLIDE" val="0"/>
</p:tagLst>
</file>

<file path=ppt/tags/tag1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xml><?xml version="1.0" encoding="utf-8"?>
<p:tagLst xmlns:a="http://schemas.openxmlformats.org/drawingml/2006/main" xmlns:r="http://schemas.openxmlformats.org/officeDocument/2006/relationships" xmlns:p="http://schemas.openxmlformats.org/presentationml/2006/main">
  <p:tag name="ARTICULATE_TITLE_TAG" val="HSMV 90010S"/>
  <p:tag name="ARTICULATE_SLIDE_GUID" val="0423d498-4945-44c7-a303-d70392d41b50"/>
  <p:tag name="ARTICULATE_SLIDE_NAV" val="7"/>
  <p:tag name="ARTICULATE_SLIDE_PAUSE" val="1"/>
  <p:tag name="ARTICULATE_NAV_LEVEL" val="2"/>
  <p:tag name="ARTICULATE_PLAYLIST_ID" val="-1"/>
  <p:tag name="ARTICULATE_LOCK_SLIDE" val="0"/>
</p:tagLst>
</file>

<file path=ppt/tags/tag150.xml><?xml version="1.0" encoding="utf-8"?>
<p:tagLst xmlns:a="http://schemas.openxmlformats.org/drawingml/2006/main" xmlns:r="http://schemas.openxmlformats.org/officeDocument/2006/relationships" xmlns:p="http://schemas.openxmlformats.org/presentationml/2006/main">
  <p:tag name="ARTICULATE_SLIDE_GUID" val="395b1faf-a69c-4894-9948-50ec0018db93"/>
  <p:tag name="ARTICULATE_TITLE_TAG" val="Haz Mat Class"/>
  <p:tag name="ARTICULATE_SLIDE_NAV" val="84"/>
  <p:tag name="ARTICULATE_SLIDE_PAUSE" val="1"/>
  <p:tag name="ARTICULATE_NAV_LEVEL" val="2"/>
  <p:tag name="ARTICULATE_PLAYLIST_ID" val="-1"/>
  <p:tag name="ARTICULATE_LOCK_SLIDE" val="0"/>
</p:tagLst>
</file>

<file path=ppt/tags/tag15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2.xml><?xml version="1.0" encoding="utf-8"?>
<p:tagLst xmlns:a="http://schemas.openxmlformats.org/drawingml/2006/main" xmlns:r="http://schemas.openxmlformats.org/officeDocument/2006/relationships" xmlns:p="http://schemas.openxmlformats.org/presentationml/2006/main">
  <p:tag name="ARTICULATE_SLIDE_GUID" val="d8d413a1-13ff-482b-9c74-0d372e7a8f65"/>
  <p:tag name="ARTICULATE_TITLE_TAG" val="ID Number"/>
  <p:tag name="ARTICULATE_SLIDE_NAV" val="85"/>
  <p:tag name="ARTICULATE_SLIDE_PAUSE" val="1"/>
  <p:tag name="ARTICULATE_NAV_LEVEL" val="2"/>
  <p:tag name="ARTICULATE_PLAYLIST_ID" val="-1"/>
  <p:tag name="ARTICULATE_LOCK_SLIDE" val="0"/>
</p:tagLst>
</file>

<file path=ppt/tags/tag15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4.xml><?xml version="1.0" encoding="utf-8"?>
<p:tagLst xmlns:a="http://schemas.openxmlformats.org/drawingml/2006/main" xmlns:r="http://schemas.openxmlformats.org/officeDocument/2006/relationships" xmlns:p="http://schemas.openxmlformats.org/presentationml/2006/main">
  <p:tag name="ARTICULATE_SLIDE_GUID" val="0141ac48-1028-4f44-8d4a-2c3e11179d60"/>
  <p:tag name="ARTICULATE_TITLE_TAG" val="FAQ"/>
  <p:tag name="ARTICULATE_SLIDE_NAV" val="86"/>
  <p:tag name="ARTICULATE_SLIDE_PAUSE" val="1"/>
  <p:tag name="ARTICULATE_NAV_LEVEL" val="1"/>
  <p:tag name="ARTICULATE_PLAYLIST_ID" val="-1"/>
  <p:tag name="ARTICULATE_LOCK_SLIDE" val="0"/>
</p:tagLst>
</file>

<file path=ppt/tags/tag155.xml><?xml version="1.0" encoding="utf-8"?>
<p:tagLst xmlns:a="http://schemas.openxmlformats.org/drawingml/2006/main" xmlns:r="http://schemas.openxmlformats.org/officeDocument/2006/relationships" xmlns:p="http://schemas.openxmlformats.org/presentationml/2006/main">
  <p:tag name="ARTICULATE_SLIDE_GUID" val="d9398c56-d0cd-418c-8615-54f397c1d1f7"/>
  <p:tag name="ARTICULATE_TITLE_TAG" val="Bulk Packages"/>
  <p:tag name="ARTICULATE_SLIDE_NAV" val="87"/>
  <p:tag name="ARTICULATE_SLIDE_PAUSE" val="1"/>
  <p:tag name="ARTICULATE_NAV_LEVEL" val="1"/>
  <p:tag name="ARTICULATE_PLAYLIST_ID" val="-1"/>
  <p:tag name="ARTICULATE_LOCK_SLIDE" val="0"/>
</p:tagLst>
</file>

<file path=ppt/tags/tag156.xml><?xml version="1.0" encoding="utf-8"?>
<p:tagLst xmlns:a="http://schemas.openxmlformats.org/drawingml/2006/main" xmlns:r="http://schemas.openxmlformats.org/officeDocument/2006/relationships" xmlns:p="http://schemas.openxmlformats.org/presentationml/2006/main">
  <p:tag name="ARTICULATE_SLIDE_GUID" val="db211621-6b1a-4485-888e-59a70d637553"/>
  <p:tag name="ARTICULATE_TITLE_TAG" val="Harmful Events/Sequence of Events"/>
  <p:tag name="ARTICULATE_SLIDE_NAV" val="88"/>
  <p:tag name="ARTICULATE_SLIDE_PAUSE" val="1"/>
  <p:tag name="ARTICULATE_NAV_LEVEL" val="1"/>
  <p:tag name="ARTICULATE_PLAYLIST_ID" val="-1"/>
  <p:tag name="ARTICULATE_LOCK_SLIDE" val="0"/>
</p:tagLst>
</file>

<file path=ppt/tags/tag157.xml><?xml version="1.0" encoding="utf-8"?>
<p:tagLst xmlns:a="http://schemas.openxmlformats.org/drawingml/2006/main" xmlns:r="http://schemas.openxmlformats.org/officeDocument/2006/relationships" xmlns:p="http://schemas.openxmlformats.org/presentationml/2006/main">
  <p:tag name="ARTICULATE_SLIDE_GUID" val="e9e95f1b-dd84-4bfb-8b81-20e81615caa4"/>
  <p:tag name="ARTICULATE_TITLE_TAG" val="Harmful Event"/>
  <p:tag name="ARTICULATE_SLIDE_NAV" val="89"/>
  <p:tag name="ARTICULATE_SLIDE_PAUSE" val="1"/>
  <p:tag name="ARTICULATE_NAV_LEVEL" val="2"/>
  <p:tag name="ARTICULATE_PLAYLIST_ID" val="-1"/>
  <p:tag name="ARTICULATE_LOCK_SLIDE" val="0"/>
</p:tagLst>
</file>

<file path=ppt/tags/tag1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9.xml><?xml version="1.0" encoding="utf-8"?>
<p:tagLst xmlns:a="http://schemas.openxmlformats.org/drawingml/2006/main" xmlns:r="http://schemas.openxmlformats.org/officeDocument/2006/relationships" xmlns:p="http://schemas.openxmlformats.org/presentationml/2006/main">
  <p:tag name="ARTICULATE_SLIDE_GUID" val="c563b871-f116-4498-b825-ef9501294d09"/>
  <p:tag name="ARTICULATE_TITLE_TAG" val="Sequence of Events"/>
  <p:tag name="ARTICULATE_SLIDE_NAV" val="90"/>
  <p:tag name="ARTICULATE_SLIDE_PAUSE" val="1"/>
  <p:tag name="ARTICULATE_NAV_LEVEL" val="2"/>
  <p:tag name="ARTICULATE_PLAYLIST_ID" val="-1"/>
  <p:tag name="ARTICULATE_LOCK_SLIDE" val="0"/>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HSMV 90010S"/>
  <p:tag name="ARTICULATE_SLIDE_GUID" val="3946daff-b12b-427a-bf79-f7fc4cd896ef"/>
  <p:tag name="ARTICULATE_SLIDE_NAV" val="8"/>
  <p:tag name="ARTICULATE_SLIDE_PAUSE" val="1"/>
  <p:tag name="ARTICULATE_NAV_LEVEL" val="2"/>
  <p:tag name="ARTICULATE_PLAYLIST_ID" val="-1"/>
  <p:tag name="ARTICULATE_LOCK_SLIDE" val="0"/>
</p:tagLst>
</file>

<file path=ppt/tags/tag1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1.xml><?xml version="1.0" encoding="utf-8"?>
<p:tagLst xmlns:a="http://schemas.openxmlformats.org/drawingml/2006/main" xmlns:r="http://schemas.openxmlformats.org/officeDocument/2006/relationships" xmlns:p="http://schemas.openxmlformats.org/presentationml/2006/main">
  <p:tag name="ARTICULATE_SLIDE_GUID" val="abf63296-a6f7-4b98-9435-c83cbc4f1580"/>
  <p:tag name="ARTICULATE_TITLE_TAG" val="Non-Collision Codes"/>
  <p:tag name="ARTICULATE_SLIDE_NAV" val="91"/>
  <p:tag name="ARTICULATE_SLIDE_PAUSE" val="1"/>
  <p:tag name="ARTICULATE_NAV_LEVEL" val="1"/>
  <p:tag name="ARTICULATE_PLAYLIST_ID" val="-1"/>
  <p:tag name="ARTICULATE_LOCK_SLIDE" val="0"/>
</p:tagLst>
</file>

<file path=ppt/tags/tag16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3.xml><?xml version="1.0" encoding="utf-8"?>
<p:tagLst xmlns:a="http://schemas.openxmlformats.org/drawingml/2006/main" xmlns:r="http://schemas.openxmlformats.org/officeDocument/2006/relationships" xmlns:p="http://schemas.openxmlformats.org/presentationml/2006/main">
  <p:tag name="ARTICULATE_SLIDE_GUID" val="9eea267d-c4ad-4f3c-9f21-ec2d91e16c6c"/>
  <p:tag name="ARTICULATE_TITLE_TAG" val="Examples"/>
  <p:tag name="ARTICULATE_SLIDE_NAV" val="92"/>
  <p:tag name="ARTICULATE_SLIDE_PAUSE" val="1"/>
  <p:tag name="ARTICULATE_NAV_LEVEL" val="2"/>
  <p:tag name="ARTICULATE_PLAYLIST_ID" val="-1"/>
  <p:tag name="ARTICULATE_LOCK_SLIDE" val="0"/>
</p:tagLst>
</file>

<file path=ppt/tags/tag164.xml><?xml version="1.0" encoding="utf-8"?>
<p:tagLst xmlns:a="http://schemas.openxmlformats.org/drawingml/2006/main" xmlns:r="http://schemas.openxmlformats.org/officeDocument/2006/relationships" xmlns:p="http://schemas.openxmlformats.org/presentationml/2006/main">
  <p:tag name="ARTICULATE_SLIDE_GUID" val="15bd17bb-9384-413c-9969-09527ff9f586"/>
  <p:tag name="ARTICULATE_TITLE_TAG" val="Collision with Non-Fixed Objects"/>
  <p:tag name="ARTICULATE_SLIDE_NAV" val="93"/>
  <p:tag name="ARTICULATE_SLIDE_PAUSE" val="1"/>
  <p:tag name="ARTICULATE_NAV_LEVEL" val="1"/>
  <p:tag name="ARTICULATE_PLAYLIST_ID" val="-1"/>
  <p:tag name="ARTICULATE_LOCK_SLIDE" val="0"/>
</p:tagLst>
</file>

<file path=ppt/tags/tag165.xml><?xml version="1.0" encoding="utf-8"?>
<p:tagLst xmlns:a="http://schemas.openxmlformats.org/drawingml/2006/main" xmlns:r="http://schemas.openxmlformats.org/officeDocument/2006/relationships" xmlns:p="http://schemas.openxmlformats.org/presentationml/2006/main">
  <p:tag name="ARTICULATE_SLIDE_GUID" val="af393f3b-ec4f-4838-9822-b54239f041ce"/>
  <p:tag name="ARTICULATE_TITLE_TAG" val="Examples"/>
  <p:tag name="ARTICULATE_SLIDE_NAV" val="94"/>
  <p:tag name="ARTICULATE_SLIDE_PAUSE" val="1"/>
  <p:tag name="ARTICULATE_NAV_LEVEL" val="2"/>
  <p:tag name="ARTICULATE_PLAYLIST_ID" val="-1"/>
  <p:tag name="ARTICULATE_LOCK_SLIDE" val="0"/>
</p:tagLst>
</file>

<file path=ppt/tags/tag166.xml><?xml version="1.0" encoding="utf-8"?>
<p:tagLst xmlns:a="http://schemas.openxmlformats.org/drawingml/2006/main" xmlns:r="http://schemas.openxmlformats.org/officeDocument/2006/relationships" xmlns:p="http://schemas.openxmlformats.org/presentationml/2006/main">
  <p:tag name="ARTICULATE_SLIDE_GUID" val="87f7563d-dba2-4fea-a940-661b0640cf71"/>
  <p:tag name="ARTICULATE_TITLE_TAG" val="Collision with Fixed Objects"/>
  <p:tag name="ARTICULATE_SLIDE_NAV" val="95"/>
  <p:tag name="ARTICULATE_SLIDE_PAUSE" val="1"/>
  <p:tag name="ARTICULATE_NAV_LEVEL" val="1"/>
  <p:tag name="ARTICULATE_PLAYLIST_ID" val="-1"/>
  <p:tag name="ARTICULATE_LOCK_SLIDE" val="0"/>
</p:tagLst>
</file>

<file path=ppt/tags/tag167.xml><?xml version="1.0" encoding="utf-8"?>
<p:tagLst xmlns:a="http://schemas.openxmlformats.org/drawingml/2006/main" xmlns:r="http://schemas.openxmlformats.org/officeDocument/2006/relationships" xmlns:p="http://schemas.openxmlformats.org/presentationml/2006/main">
  <p:tag name="ARTICULATE_SLIDE_GUID" val="6e622b4b-8787-4370-99e4-4bea41b3fadb"/>
  <p:tag name="ARTICULATE_TITLE_TAG" val="Examples"/>
  <p:tag name="ARTICULATE_SLIDE_NAV" val="96"/>
  <p:tag name="ARTICULATE_SLIDE_PAUSE" val="1"/>
  <p:tag name="ARTICULATE_NAV_LEVEL" val="2"/>
  <p:tag name="ARTICULATE_PLAYLIST_ID" val="-1"/>
  <p:tag name="ARTICULATE_LOCK_SLIDE" val="0"/>
</p:tagLst>
</file>

<file path=ppt/tags/tag168.xml><?xml version="1.0" encoding="utf-8"?>
<p:tagLst xmlns:a="http://schemas.openxmlformats.org/drawingml/2006/main" xmlns:r="http://schemas.openxmlformats.org/officeDocument/2006/relationships" xmlns:p="http://schemas.openxmlformats.org/presentationml/2006/main">
  <p:tag name="ARTICULATE_SLIDE_GUID" val="50290ed7-8654-4fef-ae39-99a3fe0ed428"/>
  <p:tag name="ARTICULATE_TITLE_TAG" val="Case Example"/>
  <p:tag name="ARTICULATE_SLIDE_NAV" val="97"/>
  <p:tag name="ARTICULATE_SLIDE_PAUSE" val="1"/>
  <p:tag name="ARTICULATE_NAV_LEVEL" val="1"/>
  <p:tag name="ARTICULATE_PLAYLIST_ID" val="-1"/>
  <p:tag name="ARTICULATE_LOCK_SLIDE" val="0"/>
</p:tagLst>
</file>

<file path=ppt/tags/tag169.xml><?xml version="1.0" encoding="utf-8"?>
<p:tagLst xmlns:a="http://schemas.openxmlformats.org/drawingml/2006/main" xmlns:r="http://schemas.openxmlformats.org/officeDocument/2006/relationships" xmlns:p="http://schemas.openxmlformats.org/presentationml/2006/main">
  <p:tag name="ARTICULATE_SLIDE_GUID" val="50290ed7-8654-4fef-ae39-99a3fe0ed428"/>
  <p:tag name="ARTICULATE_TITLE_TAG" val="Case Example"/>
  <p:tag name="ARTICULATE_SLIDE_NAV" val="97"/>
  <p:tag name="ARTICULATE_SLIDE_PAUSE" val="1"/>
  <p:tag name="ARTICULATE_NAV_LEVEL" val="1"/>
  <p:tag name="ARTICULATE_PLAYLIST_ID" val="-1"/>
  <p:tag name="ARTICULATE_LOCK_SLIDE" val="0"/>
</p:tagLst>
</file>

<file path=ppt/tags/tag17.xml><?xml version="1.0" encoding="utf-8"?>
<p:tagLst xmlns:a="http://schemas.openxmlformats.org/drawingml/2006/main" xmlns:r="http://schemas.openxmlformats.org/officeDocument/2006/relationships" xmlns:p="http://schemas.openxmlformats.org/presentationml/2006/main">
  <p:tag name="ARTICULATE_TITLE_TAG" val="HSMV 90010S"/>
  <p:tag name="ARTICULATE_SLIDE_GUID" val="f18a0dd6-4574-49a1-9241-0791a692b0f1"/>
  <p:tag name="ARTICULATE_SLIDE_NAV" val="9"/>
  <p:tag name="ARTICULATE_SLIDE_PAUSE" val="1"/>
  <p:tag name="ARTICULATE_NAV_LEVEL" val="2"/>
  <p:tag name="ARTICULATE_PLAYLIST_ID" val="-1"/>
  <p:tag name="ARTICULATE_LOCK_SLIDE" val="0"/>
</p:tagLst>
</file>

<file path=ppt/tags/tag170.xml><?xml version="1.0" encoding="utf-8"?>
<p:tagLst xmlns:a="http://schemas.openxmlformats.org/drawingml/2006/main" xmlns:r="http://schemas.openxmlformats.org/officeDocument/2006/relationships" xmlns:p="http://schemas.openxmlformats.org/presentationml/2006/main">
  <p:tag name="ARTICULATE_SLIDE_GUID" val="ecbf08e6-2888-4ef1-81f7-908bc4dd7f01"/>
  <p:tag name="ARTICULATE_TITLE_TAG" val="Questions"/>
  <p:tag name="ARTICULATE_SLIDE_NAV" val="98"/>
  <p:tag name="ARTICULATE_SLIDE_PAUSE" val="1"/>
  <p:tag name="ARTICULATE_NAV_LEVEL" val="2"/>
  <p:tag name="ARTICULATE_PLAYLIST_ID" val="-1"/>
  <p:tag name="ARTICULATE_LOCK_SLIDE" val="0"/>
</p:tagLst>
</file>

<file path=ppt/tags/tag171.xml><?xml version="1.0" encoding="utf-8"?>
<p:tagLst xmlns:a="http://schemas.openxmlformats.org/drawingml/2006/main" xmlns:r="http://schemas.openxmlformats.org/officeDocument/2006/relationships" xmlns:p="http://schemas.openxmlformats.org/presentationml/2006/main">
  <p:tag name="ARTICULATE_SLIDE_GUID" val="9f2f86a6-a0bc-4918-91d5-20443590cbf6"/>
  <p:tag name="ARTICULATE_TITLE_TAG" val="Non-Contact Vehicles"/>
  <p:tag name="ARTICULATE_SLIDE_NAV" val="99"/>
  <p:tag name="ARTICULATE_SLIDE_PAUSE" val="1"/>
  <p:tag name="ARTICULATE_NAV_LEVEL" val="1"/>
  <p:tag name="ARTICULATE_PLAYLIST_ID" val="-1"/>
  <p:tag name="ARTICULATE_LOCK_SLIDE" val="0"/>
</p:tagLst>
</file>

<file path=ppt/tags/tag172.xml><?xml version="1.0" encoding="utf-8"?>
<p:tagLst xmlns:a="http://schemas.openxmlformats.org/drawingml/2006/main" xmlns:r="http://schemas.openxmlformats.org/officeDocument/2006/relationships" xmlns:p="http://schemas.openxmlformats.org/presentationml/2006/main">
  <p:tag name="ARTICULATE_SLIDE_GUID" val="fb894d52-587b-45a5-a604-f0e5fff0b102"/>
  <p:tag name="ARTICULATE_TITLE_TAG" val="Non-Contact Vehicles"/>
  <p:tag name="ARTICULATE_SLIDE_NAV" val="100"/>
  <p:tag name="ARTICULATE_SLIDE_PAUSE" val="1"/>
  <p:tag name="ARTICULATE_NAV_LEVEL" val="2"/>
  <p:tag name="ARTICULATE_PLAYLIST_ID" val="-1"/>
  <p:tag name="ARTICULATE_LOCK_SLIDE" val="0"/>
</p:tagLst>
</file>

<file path=ppt/tags/tag173.xml><?xml version="1.0" encoding="utf-8"?>
<p:tagLst xmlns:a="http://schemas.openxmlformats.org/drawingml/2006/main" xmlns:r="http://schemas.openxmlformats.org/officeDocument/2006/relationships" xmlns:p="http://schemas.openxmlformats.org/presentationml/2006/main">
  <p:tag name="ARTICULATE_SLIDE_GUID" val="a8def832-442a-4e94-81ee-7c08124f0c65"/>
  <p:tag name="ARTICULATE_TITLE_TAG" val="Non-Contact Vehicles"/>
  <p:tag name="ARTICULATE_SLIDE_NAV" val="101"/>
  <p:tag name="ARTICULATE_SLIDE_PAUSE" val="1"/>
  <p:tag name="ARTICULATE_NAV_LEVEL" val="2"/>
  <p:tag name="ARTICULATE_PLAYLIST_ID" val="-1"/>
  <p:tag name="ARTICULATE_LOCK_SLIDE" val="0"/>
</p:tagLst>
</file>

<file path=ppt/tags/tag174.xml><?xml version="1.0" encoding="utf-8"?>
<p:tagLst xmlns:a="http://schemas.openxmlformats.org/drawingml/2006/main" xmlns:r="http://schemas.openxmlformats.org/officeDocument/2006/relationships" xmlns:p="http://schemas.openxmlformats.org/presentationml/2006/main">
  <p:tag name="ARTICULATE_SLIDE_GUID" val="f936a2d9-425e-43b7-8439-abad316c2d74"/>
  <p:tag name="ARTICULATE_TITLE_TAG" val="Parked/Stopped CMVs"/>
  <p:tag name="ARTICULATE_SLIDE_NAV" val="102"/>
  <p:tag name="ARTICULATE_SLIDE_PAUSE" val="1"/>
  <p:tag name="ARTICULATE_NAV_LEVEL" val="1"/>
  <p:tag name="ARTICULATE_PLAYLIST_ID" val="-1"/>
  <p:tag name="ARTICULATE_LOCK_SLIDE" val="0"/>
</p:tagLst>
</file>

<file path=ppt/tags/tag175.xml><?xml version="1.0" encoding="utf-8"?>
<p:tagLst xmlns:a="http://schemas.openxmlformats.org/drawingml/2006/main" xmlns:r="http://schemas.openxmlformats.org/officeDocument/2006/relationships" xmlns:p="http://schemas.openxmlformats.org/presentationml/2006/main">
  <p:tag name="ARTICULATE_TITLE_TAG" val="Parked/Stopped CMVs"/>
  <p:tag name="ARTICULATE_SLIDE_GUID" val="f936a2d9-425e-43b7-8439-abad316c0377"/>
  <p:tag name="ARTICULATE_SLIDE_NAV" val="103"/>
  <p:tag name="ARTICULATE_SLIDE_PAUSE" val="1"/>
  <p:tag name="ARTICULATE_NAV_LEVEL" val="1"/>
  <p:tag name="ARTICULATE_PLAYLIST_ID" val="-1"/>
  <p:tag name="ARTICULATE_LOCK_SLIDE" val="0"/>
</p:tagLst>
</file>

<file path=ppt/tags/tag176.xml><?xml version="1.0" encoding="utf-8"?>
<p:tagLst xmlns:a="http://schemas.openxmlformats.org/drawingml/2006/main" xmlns:r="http://schemas.openxmlformats.org/officeDocument/2006/relationships" xmlns:p="http://schemas.openxmlformats.org/presentationml/2006/main">
  <p:tag name="ARTICULATE_SLIDE_GUID" val="4f9f7463-7010-4fdb-b44b-454e45d61e12"/>
  <p:tag name="ARTICULATE_TITLE_TAG" val="Scenario 1: Parked/Stopped CMVs"/>
  <p:tag name="ARTICULATE_SLIDE_NAV" val="103"/>
  <p:tag name="ARTICULATE_SLIDE_PAUSE" val="1"/>
  <p:tag name="ARTICULATE_NAV_LEVEL" val="2"/>
  <p:tag name="ARTICULATE_PLAYLIST_ID" val="-1"/>
  <p:tag name="ARTICULATE_LOCK_SLIDE" val="0"/>
</p:tagLst>
</file>

<file path=ppt/tags/tag177.xml><?xml version="1.0" encoding="utf-8"?>
<p:tagLst xmlns:a="http://schemas.openxmlformats.org/drawingml/2006/main" xmlns:r="http://schemas.openxmlformats.org/officeDocument/2006/relationships" xmlns:p="http://schemas.openxmlformats.org/presentationml/2006/main">
  <p:tag name="ARTICULATE_SLIDE_GUID" val="e3299b7b-6c6b-4fcc-8fe5-0b3fd5b5c990"/>
  <p:tag name="ARTICULATE_TITLE_TAG" val="Scenario 2: Parked/Stopped CMVs"/>
  <p:tag name="ARTICULATE_SLIDE_NAV" val="104"/>
  <p:tag name="ARTICULATE_SLIDE_PAUSE" val="1"/>
  <p:tag name="ARTICULATE_NAV_LEVEL" val="2"/>
  <p:tag name="ARTICULATE_PLAYLIST_ID" val="-1"/>
  <p:tag name="ARTICULATE_LOCK_SLIDE" val="0"/>
</p:tagLst>
</file>

<file path=ppt/tags/tag178.xml><?xml version="1.0" encoding="utf-8"?>
<p:tagLst xmlns:a="http://schemas.openxmlformats.org/drawingml/2006/main" xmlns:r="http://schemas.openxmlformats.org/officeDocument/2006/relationships" xmlns:p="http://schemas.openxmlformats.org/presentationml/2006/main">
  <p:tag name="ARTICULATE_SLIDE_GUID" val="dbd1529c-97ba-41c4-872a-530cb006b0c4"/>
  <p:tag name="ARTICULATE_TITLE_TAG" val="Scenario 3: Parked/Stopped CMVs"/>
  <p:tag name="ARTICULATE_SLIDE_NAV" val="105"/>
  <p:tag name="ARTICULATE_SLIDE_PAUSE" val="1"/>
  <p:tag name="ARTICULATE_NAV_LEVEL" val="2"/>
  <p:tag name="ARTICULATE_PLAYLIST_ID" val="-1"/>
  <p:tag name="ARTICULATE_LOCK_SLIDE" val="0"/>
</p:tagLst>
</file>

<file path=ppt/tags/tag179.xml><?xml version="1.0" encoding="utf-8"?>
<p:tagLst xmlns:a="http://schemas.openxmlformats.org/drawingml/2006/main" xmlns:r="http://schemas.openxmlformats.org/officeDocument/2006/relationships" xmlns:p="http://schemas.openxmlformats.org/presentationml/2006/main">
  <p:tag name="ARTICULATE_SLIDE_GUID" val="9182f62a-6cd4-4a70-b2ee-906f66cfd867"/>
  <p:tag name="ARTICULATE_TITLE_TAG" val="Additional Resources"/>
  <p:tag name="ARTICULATE_SLIDE_NAV" val="105"/>
  <p:tag name="ARTICULATE_SLIDE_PAUSE" val="1"/>
  <p:tag name="ARTICULATE_NAV_LEVEL" val="1"/>
  <p:tag name="ARTICULATE_PLAYLIST_ID" val="-1"/>
  <p:tag name="ARTICULATE_LOCK_SLIDE" val="0"/>
</p:tagLst>
</file>

<file path=ppt/tags/tag18.xml><?xml version="1.0" encoding="utf-8"?>
<p:tagLst xmlns:a="http://schemas.openxmlformats.org/drawingml/2006/main" xmlns:r="http://schemas.openxmlformats.org/officeDocument/2006/relationships" xmlns:p="http://schemas.openxmlformats.org/presentationml/2006/main">
  <p:tag name="ARTICULATE_TITLE_TAG" val="Event Page"/>
  <p:tag name="ARTICULATE_SLIDE_GUID" val="40b9f5ee-1c2d-4d76-872a-c75fdf723b78"/>
  <p:tag name="ARTICULATE_SLIDE_NAV" val="10"/>
  <p:tag name="ARTICULATE_SLIDE_PAUSE" val="1"/>
  <p:tag name="ARTICULATE_NAV_LEVEL" val="1"/>
  <p:tag name="ARTICULATE_PLAYLIST_ID" val="-1"/>
  <p:tag name="ARTICULATE_LOCK_SLIDE" val="0"/>
</p:tagLst>
</file>

<file path=ppt/tags/tag180.xml><?xml version="1.0" encoding="utf-8"?>
<p:tagLst xmlns:a="http://schemas.openxmlformats.org/drawingml/2006/main" xmlns:r="http://schemas.openxmlformats.org/officeDocument/2006/relationships" xmlns:p="http://schemas.openxmlformats.org/presentationml/2006/main">
  <p:tag name="ARTICULATE_TITLE_TAG" val="Additional Resources"/>
  <p:tag name="ARTICULATE_SLIDE_GUID" val="9182f62a-6cd4-4a70-b2ee-906f66cf0378"/>
  <p:tag name="ARTICULATE_SLIDE_NAV" val="106"/>
  <p:tag name="ARTICULATE_SLIDE_PAUSE" val="1"/>
  <p:tag name="ARTICULATE_NAV_LEVEL" val="1"/>
  <p:tag name="ARTICULATE_PLAYLIST_ID" val="-1"/>
  <p:tag name="ARTICULATE_LOCK_SLIDE" val="0"/>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d914432c-72b1-46b5-8218-378c22a3ae8d"/>
  <p:tag name="ARTICULATE_SLIDE_NAV" val="1"/>
  <p:tag name="ARTICULATE_SLIDE_PAUSE" val="1"/>
  <p:tag name="ARTICULATE_NAV_LEVEL" val="1"/>
  <p:tag name="ARTICULATE_PLAYLIST_ID" val="-1"/>
  <p:tag name="ARTICULATE_LOCK_SLIDE" val="0"/>
</p:tagLst>
</file>

<file path=ppt/tags/tag20.xml><?xml version="1.0" encoding="utf-8"?>
<p:tagLst xmlns:a="http://schemas.openxmlformats.org/drawingml/2006/main" xmlns:r="http://schemas.openxmlformats.org/officeDocument/2006/relationships" xmlns:p="http://schemas.openxmlformats.org/presentationml/2006/main">
  <p:tag name="ARTICULATE_TITLE_TAG" val="Event Page"/>
  <p:tag name="ARTICULATE_SLIDE_GUID" val="cb303f19-8b7a-42ec-9b02-8af75d5ec062"/>
  <p:tag name="ARTICULATE_SLIDE_NAV" val="11"/>
  <p:tag name="ARTICULATE_SLIDE_PAUSE" val="1"/>
  <p:tag name="ARTICULATE_NAV_LEVEL" val="2"/>
  <p:tag name="ARTICULATE_PLAYLIST_ID" val="-1"/>
  <p:tag name="ARTICULATE_LOCK_SLIDE" val="0"/>
</p:tagLst>
</file>

<file path=ppt/tags/tag21.xml><?xml version="1.0" encoding="utf-8"?>
<p:tagLst xmlns:a="http://schemas.openxmlformats.org/drawingml/2006/main" xmlns:r="http://schemas.openxmlformats.org/officeDocument/2006/relationships" xmlns:p="http://schemas.openxmlformats.org/presentationml/2006/main">
  <p:tag name="ARTICULATE_TITLE_TAG" val="Event Page"/>
  <p:tag name="ARTICULATE_SLIDE_GUID" val="f73b0ec6-0755-46ee-b2cd-031cb80d9e87"/>
  <p:tag name="ARTICULATE_SLIDE_NAV" val="12"/>
  <p:tag name="ARTICULATE_SLIDE_PAUSE" val="1"/>
  <p:tag name="ARTICULATE_NAV_LEVEL" val="2"/>
  <p:tag name="ARTICULATE_PLAYLIST_ID" val="-1"/>
  <p:tag name="ARTICULATE_LOCK_SLIDE" val="0"/>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Hb5fSSbE_files\slide0001_image001.jpg"/>
</p:tagLst>
</file>

<file path=ppt/tags/tag24.xml><?xml version="1.0" encoding="utf-8"?>
<p:tagLst xmlns:a="http://schemas.openxmlformats.org/drawingml/2006/main" xmlns:r="http://schemas.openxmlformats.org/officeDocument/2006/relationships" xmlns:p="http://schemas.openxmlformats.org/presentationml/2006/main">
  <p:tag name="ARTICULATE_TITLE_TAG" val="Vehicle Page"/>
  <p:tag name="ARTICULATE_SLIDE_GUID" val="f03777ff-3198-425c-863d-8253ba25f8f2"/>
  <p:tag name="ARTICULATE_SLIDE_NAV" val="13"/>
  <p:tag name="ARTICULATE_SLIDE_PAUSE" val="1"/>
  <p:tag name="ARTICULATE_NAV_LEVEL" val="1"/>
  <p:tag name="ARTICULATE_PLAYLIST_ID" val="-1"/>
  <p:tag name="ARTICULATE_LOCK_SLIDE" val="0"/>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6.xml><?xml version="1.0" encoding="utf-8"?>
<p:tagLst xmlns:a="http://schemas.openxmlformats.org/drawingml/2006/main" xmlns:r="http://schemas.openxmlformats.org/officeDocument/2006/relationships" xmlns:p="http://schemas.openxmlformats.org/presentationml/2006/main">
  <p:tag name="ARTICULATE_SLIDE_GUID" val="28db8221-4163-4661-8108-ff18ca2057ec"/>
  <p:tag name="ARTICULATE_TITLE_TAG" val="Vehicle Page"/>
  <p:tag name="ARTICULATE_SLIDE_NAV" val="14"/>
  <p:tag name="ARTICULATE_SLIDE_PAUSE" val="1"/>
  <p:tag name="ARTICULATE_NAV_LEVEL" val="2"/>
  <p:tag name="ARTICULATE_PLAYLIST_ID" val="-1"/>
  <p:tag name="ARTICULATE_LOCK_SLIDE" val="0"/>
</p:tagLst>
</file>

<file path=ppt/tags/tag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n7DBG2sI_files\slide0001_image001.png"/>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faf07eff-c7fc-493d-97c9-391bae946aea"/>
  <p:tag name="ARTICULATE_TITLE_TAG" val="Vehicle Page"/>
  <p:tag name="ARTICULATE_SLIDE_NAV" val="15"/>
  <p:tag name="ARTICULATE_SLIDE_PAUSE" val="1"/>
  <p:tag name="ARTICULATE_NAV_LEVEL" val="2"/>
  <p:tag name="ARTICULATE_PLAYLIST_ID" val="-1"/>
  <p:tag name="ARTICULATE_LOCK_SLIDE" val="0"/>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9edd7d18-c80c-42f2-bce1-5e686e2d3a78"/>
  <p:tag name="ARTICULATE_TITLE_TAG" val="Vehicle Page"/>
  <p:tag name="ARTICULATE_SLIDE_NAV" val="16"/>
  <p:tag name="ARTICULATE_SLIDE_PAUSE" val="1"/>
  <p:tag name="ARTICULATE_NAV_LEVEL" val="2"/>
  <p:tag name="ARTICULATE_PLAYLIST_ID" val="-1"/>
  <p:tag name="ARTICULATE_LOCK_SLIDE" val="0"/>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n7DBG2sI_files\slide0001_image001.png"/>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ea291122-2546-4b4f-92bc-3e7084e279ee"/>
  <p:tag name="ARTICULATE_TITLE_TAG" val="Person Page"/>
  <p:tag name="ARTICULATE_SLIDE_NAV" val="17"/>
  <p:tag name="ARTICULATE_SLIDE_PAUSE" val="1"/>
  <p:tag name="ARTICULATE_NAV_LEVEL" val="1"/>
  <p:tag name="ARTICULATE_PLAYLIST_ID" val="-1"/>
  <p:tag name="ARTICULATE_LOCK_SLIDE" val="0"/>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e56388e2-9628-43b7-ae09-d9ad54aa464f"/>
  <p:tag name="ARTICULATE_TITLE_TAG" val="Person Page"/>
  <p:tag name="ARTICULATE_SLIDE_NAV" val="18"/>
  <p:tag name="ARTICULATE_SLIDE_PAUSE" val="1"/>
  <p:tag name="ARTICULATE_NAV_LEVEL" val="2"/>
  <p:tag name="ARTICULATE_PLAYLIST_ID" val="-1"/>
  <p:tag name="ARTICULATE_LOCK_SLIDE" val="0"/>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bb1bd0cf-5516-48ba-a53d-5f119f4b487c"/>
  <p:tag name="ARTICULATE_TITLE_TAG" val="Person Page"/>
  <p:tag name="ARTICULATE_SLIDE_NAV" val="19"/>
  <p:tag name="ARTICULATE_SLIDE_PAUSE" val="1"/>
  <p:tag name="ARTICULATE_NAV_LEVEL" val="2"/>
  <p:tag name="ARTICULATE_PLAYLIST_ID" val="-1"/>
  <p:tag name="ARTICULATE_LOCK_SLIDE" val="0"/>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SLIDE_GUID" val="6ba4336a-5f30-4121-8b6e-e39d677098e6"/>
  <p:tag name="ARTICULATE_TITLE_TAG" val="Person Page"/>
  <p:tag name="ARTICULATE_SLIDE_NAV" val="20"/>
  <p:tag name="ARTICULATE_SLIDE_PAUSE" val="1"/>
  <p:tag name="ARTICULATE_NAV_LEVEL" val="2"/>
  <p:tag name="ARTICULATE_PLAYLIST_ID" val="-1"/>
  <p:tag name="ARTICULATE_LOCK_SLIDE" val="0"/>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d914432c-72b1-46b5-8218-378c22a3ae8d"/>
  <p:tag name="ARTICULATE_SLIDE_NAV" val="1"/>
  <p:tag name="ARTICULATE_SLIDE_PAUSE" val="1"/>
  <p:tag name="ARTICULATE_NAV_LEVEL" val="1"/>
  <p:tag name="ARTICULATE_PLAYLIST_ID" val="-1"/>
  <p:tag name="ARTICULATE_LOCK_SLIDE" val="0"/>
</p:tagLst>
</file>

<file path=ppt/tags/tag40.xml><?xml version="1.0" encoding="utf-8"?>
<p:tagLst xmlns:a="http://schemas.openxmlformats.org/drawingml/2006/main" xmlns:r="http://schemas.openxmlformats.org/officeDocument/2006/relationships" xmlns:p="http://schemas.openxmlformats.org/presentationml/2006/main">
  <p:tag name="ARTICULATE_SLIDE_GUID" val="6bfcfdc5-ef82-44ce-96fa-e740aa951005"/>
  <p:tag name="ARTICULATE_TITLE_TAG" val="Person Page"/>
  <p:tag name="ARTICULATE_SLIDE_NAV" val="21"/>
  <p:tag name="ARTICULATE_SLIDE_PAUSE" val="1"/>
  <p:tag name="ARTICULATE_NAV_LEVEL" val="2"/>
  <p:tag name="ARTICULATE_PLAYLIST_ID" val="-1"/>
  <p:tag name="ARTICULATE_LOCK_SLIDE" val="0"/>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ks7zHfwC_files\slide0001_image001.png"/>
</p:tagLst>
</file>

<file path=ppt/tags/tag4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6203ae31-09ab-4288-8a79-6b457bdde14a"/>
  <p:tag name="ARTICULATE_TITLE_TAG" val="Person Page"/>
  <p:tag name="ARTICULATE_SLIDE_NAV" val="22"/>
  <p:tag name="ARTICULATE_SLIDE_PAUSE" val="1"/>
  <p:tag name="ARTICULATE_NAV_LEVEL" val="2"/>
  <p:tag name="ARTICULATE_PLAYLIST_ID" val="-1"/>
  <p:tag name="ARTICULATE_LOCK_SLIDE" val="0"/>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Lsopx0gd_files\slide0001_image001.png"/>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6203ae31-09ab-4288-8a79-6b457bdde14a"/>
  <p:tag name="ARTICULATE_TITLE_TAG" val="Person Page"/>
  <p:tag name="ARTICULATE_SLIDE_NAV" val="22"/>
  <p:tag name="ARTICULATE_SLIDE_PAUSE" val="1"/>
  <p:tag name="ARTICULATE_NAV_LEVEL" val="2"/>
  <p:tag name="ARTICULATE_PLAYLIST_ID" val="-1"/>
  <p:tag name="ARTICULATE_LOCK_SLIDE" val="0"/>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O6SSxr6v_files\slide0001_image001.png"/>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498bb464-1b18-4cee-afe1-12f4c3ec4c4b"/>
  <p:tag name="ARTICULATE_TITLE_TAG" val="Narrative/Diagram"/>
  <p:tag name="ARTICULATE_SLIDE_NAV" val="23"/>
  <p:tag name="ARTICULATE_SLIDE_PAUSE" val="1"/>
  <p:tag name="ARTICULATE_NAV_LEVEL" val="1"/>
  <p:tag name="ARTICULATE_PLAYLIST_ID" val="-1"/>
  <p:tag name="ARTICULATE_LOCK_SLIDE" val="0"/>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9.xml><?xml version="1.0" encoding="utf-8"?>
<p:tagLst xmlns:a="http://schemas.openxmlformats.org/drawingml/2006/main" xmlns:r="http://schemas.openxmlformats.org/officeDocument/2006/relationships" xmlns:p="http://schemas.openxmlformats.org/presentationml/2006/main">
  <p:tag name="ARTICULATE_SLIDE_GUID" val="155ba4d6-a92d-4e8c-909f-a2cf9ff5ae2c"/>
  <p:tag name="ARTICULATE_TITLE_TAG" val="Narrative"/>
  <p:tag name="ARTICULATE_SLIDE_NAV" val="24"/>
  <p:tag name="ARTICULATE_SLIDE_PAUSE" val="1"/>
  <p:tag name="ARTICULATE_NAV_LEVEL" val="2"/>
  <p:tag name="ARTICULATE_PLAYLIST_ID" val="-1"/>
  <p:tag name="ARTICULATE_LOCK_SLIDE" val="0"/>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MRpE1XYD_files\slide0001_image001.png"/>
</p:tagLst>
</file>

<file path=ppt/tags/tag51.xml><?xml version="1.0" encoding="utf-8"?>
<p:tagLst xmlns:a="http://schemas.openxmlformats.org/drawingml/2006/main" xmlns:r="http://schemas.openxmlformats.org/officeDocument/2006/relationships" xmlns:p="http://schemas.openxmlformats.org/presentationml/2006/main">
  <p:tag name="ARTICULATE_SLIDE_GUID" val="5a3d73e1-f8b6-41fb-b5ec-0e52a04ca421"/>
  <p:tag name="ARTICULATE_TITLE_TAG" val="Diagram"/>
  <p:tag name="ARTICULATE_SLIDE_NAV" val="25"/>
  <p:tag name="ARTICULATE_SLIDE_PAUSE" val="1"/>
  <p:tag name="ARTICULATE_NAV_LEVEL" val="2"/>
  <p:tag name="ARTICULATE_PLAYLIST_ID" val="-1"/>
  <p:tag name="ARTICULATE_LOCK_SLIDE" val="0"/>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c039bbce-3498-4aaa-92b4-463cc1432971"/>
  <p:tag name="ARTICULATE_TITLE_TAG" val="Update HSMV 90010S"/>
  <p:tag name="ARTICULATE_SLIDE_NAV" val="26"/>
  <p:tag name="ARTICULATE_SLIDE_PAUSE" val="1"/>
  <p:tag name="ARTICULATE_NAV_LEVEL" val="1"/>
  <p:tag name="ARTICULATE_PLAYLIST_ID" val="-1"/>
  <p:tag name="ARTICULATE_LOCK_SLIDE" val="0"/>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4.xml><?xml version="1.0" encoding="utf-8"?>
<p:tagLst xmlns:a="http://schemas.openxmlformats.org/drawingml/2006/main" xmlns:r="http://schemas.openxmlformats.org/officeDocument/2006/relationships" xmlns:p="http://schemas.openxmlformats.org/presentationml/2006/main">
  <p:tag name="ARTICULATE_SLIDE_GUID" val="28569ffb-590c-484a-8194-0d3f35985ad5"/>
  <p:tag name="ARTICULATE_TITLE_TAG" val="Updates"/>
  <p:tag name="ARTICULATE_SLIDE_NAV" val="27"/>
  <p:tag name="ARTICULATE_SLIDE_PAUSE" val="1"/>
  <p:tag name="ARTICULATE_NAV_LEVEL" val="2"/>
  <p:tag name="ARTICULATE_PLAYLIST_ID" val="-1"/>
  <p:tag name="ARTICULATE_LOCK_SLIDE" val="0"/>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927bec27-684e-4f9f-8f6a-f90c8dc0e9e6"/>
  <p:tag name="ARTICULATE_TITLE_TAG" val="Updates"/>
  <p:tag name="ARTICULATE_SLIDE_NAV" val="28"/>
  <p:tag name="ARTICULATE_SLIDE_PAUSE" val="1"/>
  <p:tag name="ARTICULATE_NAV_LEVEL" val="2"/>
  <p:tag name="ARTICULATE_PLAYLIST_ID" val="-1"/>
  <p:tag name="ARTICULATE_LOCK_SLIDE" val="0"/>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lmCyCoFX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60.xml><?xml version="1.0" encoding="utf-8"?>
<p:tagLst xmlns:a="http://schemas.openxmlformats.org/drawingml/2006/main" xmlns:r="http://schemas.openxmlformats.org/officeDocument/2006/relationships" xmlns:p="http://schemas.openxmlformats.org/presentationml/2006/main">
  <p:tag name="ARTICULATE_SLIDE_GUID" val="c300b68f-b5d0-4277-98c1-5d97a47061a3"/>
  <p:tag name="ARTICULATE_TITLE_TAG" val="Updates"/>
  <p:tag name="ARTICULATE_SLIDE_NAV" val="29"/>
  <p:tag name="ARTICULATE_SLIDE_PAUSE" val="1"/>
  <p:tag name="ARTICULATE_NAV_LEVEL" val="2"/>
  <p:tag name="ARTICULATE_PLAYLIST_ID" val="-1"/>
  <p:tag name="ARTICULATE_LOCK_SLIDE" val="0"/>
</p:tagLst>
</file>

<file path=ppt/tags/tag61.xml><?xml version="1.0" encoding="utf-8"?>
<p:tagLst xmlns:a="http://schemas.openxmlformats.org/drawingml/2006/main" xmlns:r="http://schemas.openxmlformats.org/officeDocument/2006/relationships" xmlns:p="http://schemas.openxmlformats.org/presentationml/2006/main">
  <p:tag name="ARTICULATE_SLIDE_GUID" val="126af2c4-6222-44fe-bf52-1d0b0e4c1b84"/>
  <p:tag name="ARTICULATE_TITLE_TAG" val="Case Example"/>
  <p:tag name="ARTICULATE_SLIDE_NAV" val="30"/>
  <p:tag name="ARTICULATE_SLIDE_PAUSE" val="1"/>
  <p:tag name="ARTICULATE_NAV_LEVEL" val="1"/>
  <p:tag name="ARTICULATE_PLAYLIST_ID" val="-1"/>
  <p:tag name="ARTICULATE_LOCK_SLIDE" val="0"/>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8d251e2b-613e-46fd-82f2-23974145c74b"/>
  <p:tag name="ARTICULATE_TITLE_TAG" val="Example"/>
  <p:tag name="ARTICULATE_SLIDE_NAV" val="33"/>
  <p:tag name="ARTICULATE_SLIDE_PAUSE" val="1"/>
  <p:tag name="ARTICULATE_NAV_LEVEL" val="2"/>
  <p:tag name="ARTICULATE_PLAYLIST_ID" val="-1"/>
  <p:tag name="ARTICULATE_LOCK_SLIDE" val="0"/>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xFYbC4iP_files\slide0001_image001.png"/>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8d251e2b-613e-46fd-82f2-23974145c74b"/>
  <p:tag name="ARTICULATE_TITLE_TAG" val="Example"/>
  <p:tag name="ARTICULATE_SLIDE_NAV" val="33"/>
  <p:tag name="ARTICULATE_SLIDE_PAUSE" val="1"/>
  <p:tag name="ARTICULATE_NAV_LEVEL" val="2"/>
  <p:tag name="ARTICULATE_PLAYLIST_ID" val="-1"/>
  <p:tag name="ARTICULATE_LOCK_SLIDE" val="0"/>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RpB2Wpln_files\slide0001_image001.png"/>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0b39c54c-bf24-47e0-ba00-02e2c64b32f4"/>
  <p:tag name="ARTICULATE_TITLE_TAG" val="Example"/>
  <p:tag name="ARTICULATE_SLIDE_NAV" val="34"/>
  <p:tag name="ARTICULATE_SLIDE_PAUSE" val="1"/>
  <p:tag name="ARTICULATE_NAV_LEVEL" val="2"/>
  <p:tag name="ARTICULATE_PLAYLIST_ID" val="-1"/>
  <p:tag name="ARTICULATE_LOCK_SLIDE" val="0"/>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JBktcvmN_files\slide0001_image001.png"/>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217620cc-6fab-4f1f-b292-14dab11208ae"/>
  <p:tag name="ARTICULATE_TITLE_TAG" val="Example"/>
  <p:tag name="ARTICULATE_SLIDE_NAV" val="35"/>
  <p:tag name="ARTICULATE_SLIDE_PAUSE" val="1"/>
  <p:tag name="ARTICULATE_NAV_LEVEL" val="2"/>
  <p:tag name="ARTICULATE_PLAYLIST_ID" val="-1"/>
  <p:tag name="ARTICULATE_LOCK_SLIDE" val="0"/>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70.xml><?xml version="1.0" encoding="utf-8"?>
<p:tagLst xmlns:a="http://schemas.openxmlformats.org/drawingml/2006/main" xmlns:r="http://schemas.openxmlformats.org/officeDocument/2006/relationships" xmlns:p="http://schemas.openxmlformats.org/presentationml/2006/main">
  <p:tag name="ARTICULATE_SLIDE_GUID" val="217620cc-6fab-4f1f-b292-14dab11208ae"/>
  <p:tag name="ARTICULATE_TITLE_TAG" val="Example"/>
  <p:tag name="ARTICULATE_SLIDE_NAV" val="35"/>
  <p:tag name="ARTICULATE_SLIDE_PAUSE" val="1"/>
  <p:tag name="ARTICULATE_NAV_LEVEL" val="2"/>
  <p:tag name="ARTICULATE_PLAYLIST_ID" val="-1"/>
  <p:tag name="ARTICULATE_LOCK_SLIDE" val="0"/>
</p:tagLst>
</file>

<file path=ppt/tags/tag71.xml><?xml version="1.0" encoding="utf-8"?>
<p:tagLst xmlns:a="http://schemas.openxmlformats.org/drawingml/2006/main" xmlns:r="http://schemas.openxmlformats.org/officeDocument/2006/relationships" xmlns:p="http://schemas.openxmlformats.org/presentationml/2006/main">
  <p:tag name="ARTICULATE_SLIDE_GUID" val="be8c5603-a434-4f66-8434-5173829b01d3"/>
  <p:tag name="ARTICULATE_TITLE_TAG" val="Example"/>
  <p:tag name="ARTICULATE_SLIDE_NAV" val="36"/>
  <p:tag name="ARTICULATE_SLIDE_PAUSE" val="1"/>
  <p:tag name="ARTICULATE_NAV_LEVEL" val="2"/>
  <p:tag name="ARTICULATE_PLAYLIST_ID" val="-1"/>
  <p:tag name="ARTICULATE_LOCK_SLIDE" val="0"/>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f5Eyo643_files\slide0001_image001.png"/>
</p:tagLst>
</file>

<file path=ppt/tags/tag73.xml><?xml version="1.0" encoding="utf-8"?>
<p:tagLst xmlns:a="http://schemas.openxmlformats.org/drawingml/2006/main" xmlns:r="http://schemas.openxmlformats.org/officeDocument/2006/relationships" xmlns:p="http://schemas.openxmlformats.org/presentationml/2006/main">
  <p:tag name="ARTICULATE_SLIDE_GUID" val="59704920-94fb-4dc9-8be4-7bf4081f4c29"/>
  <p:tag name="ARTICULATE_TITLE_TAG" val="Common Errors"/>
  <p:tag name="ARTICULATE_SLIDE_NAV" val="37"/>
  <p:tag name="ARTICULATE_SLIDE_PAUSE" val="1"/>
  <p:tag name="ARTICULATE_NAV_LEVEL" val="1"/>
  <p:tag name="ARTICULATE_PLAYLIST_ID" val="-1"/>
  <p:tag name="ARTICULATE_LOCK_SLIDE" val="0"/>
</p:tagLst>
</file>

<file path=ppt/tags/tag74.xml><?xml version="1.0" encoding="utf-8"?>
<p:tagLst xmlns:a="http://schemas.openxmlformats.org/drawingml/2006/main" xmlns:r="http://schemas.openxmlformats.org/officeDocument/2006/relationships" xmlns:p="http://schemas.openxmlformats.org/presentationml/2006/main">
  <p:tag name="ARTICULATE_SLIDE_GUID" val="32c97ec6-0dac-4c75-8376-e1df7edfa92e"/>
  <p:tag name="ARTICULATE_TITLE_TAG" val="Errors"/>
  <p:tag name="ARTICULATE_SLIDE_NAV" val="38"/>
  <p:tag name="ARTICULATE_SLIDE_PAUSE" val="1"/>
  <p:tag name="ARTICULATE_NAV_LEVEL" val="2"/>
  <p:tag name="ARTICULATE_PLAYLIST_ID" val="-1"/>
  <p:tag name="ARTICULATE_LOCK_SLIDE" val="0"/>
</p:tagLst>
</file>

<file path=ppt/tags/tag75.xml><?xml version="1.0" encoding="utf-8"?>
<p:tagLst xmlns:a="http://schemas.openxmlformats.org/drawingml/2006/main" xmlns:r="http://schemas.openxmlformats.org/officeDocument/2006/relationships" xmlns:p="http://schemas.openxmlformats.org/presentationml/2006/main">
  <p:tag name="ARTICULATE_SLIDE_GUID" val="a2068aeb-e0f0-4864-9d6f-480a8dabb9df"/>
  <p:tag name="ARTICULATE_TITLE_TAG" val="Errors"/>
  <p:tag name="ARTICULATE_SLIDE_NAV" val="39"/>
  <p:tag name="ARTICULATE_SLIDE_PAUSE" val="1"/>
  <p:tag name="ARTICULATE_NAV_LEVEL" val="2"/>
  <p:tag name="ARTICULATE_PLAYLIST_ID" val="-1"/>
  <p:tag name="ARTICULATE_LOCK_SLIDE" val="0"/>
</p:tagLst>
</file>

<file path=ppt/tags/tag76.xml><?xml version="1.0" encoding="utf-8"?>
<p:tagLst xmlns:a="http://schemas.openxmlformats.org/drawingml/2006/main" xmlns:r="http://schemas.openxmlformats.org/officeDocument/2006/relationships" xmlns:p="http://schemas.openxmlformats.org/presentationml/2006/main">
  <p:tag name="ARTICULATE_SLIDE_GUID" val="00cd0ab5-d672-4476-bc4e-89a7e1ebceda"/>
  <p:tag name="ARTICULATE_TITLE_TAG" val="Errors"/>
  <p:tag name="ARTICULATE_SLIDE_NAV" val="40"/>
  <p:tag name="ARTICULATE_SLIDE_PAUSE" val="1"/>
  <p:tag name="ARTICULATE_NAV_LEVEL" val="2"/>
  <p:tag name="ARTICULATE_PLAYLIST_ID" val="-1"/>
  <p:tag name="ARTICULATE_LOCK_SLIDE" val="0"/>
</p:tagLst>
</file>

<file path=ppt/tags/tag77.xml><?xml version="1.0" encoding="utf-8"?>
<p:tagLst xmlns:a="http://schemas.openxmlformats.org/drawingml/2006/main" xmlns:r="http://schemas.openxmlformats.org/officeDocument/2006/relationships" xmlns:p="http://schemas.openxmlformats.org/presentationml/2006/main">
  <p:tag name="ARTICULATE_SLIDE_GUID" val="bcb0ff09-4674-453e-888b-fb7373cd3356"/>
  <p:tag name="ARTICULATE_SLIDE_NAV" val="41"/>
  <p:tag name="ARTICULATE_SLIDE_PAUSE" val="1"/>
  <p:tag name="ARTICULATE_NAV_LEVEL" val="1"/>
  <p:tag name="ARTICULATE_PLAYLIST_ID" val="-1"/>
  <p:tag name="ARTICULATE_LOCK_SLIDE" val="0"/>
</p:tagLst>
</file>

<file path=ppt/tags/tag78.xml><?xml version="1.0" encoding="utf-8"?>
<p:tagLst xmlns:a="http://schemas.openxmlformats.org/drawingml/2006/main" xmlns:r="http://schemas.openxmlformats.org/officeDocument/2006/relationships" xmlns:p="http://schemas.openxmlformats.org/presentationml/2006/main">
  <p:tag name="ARTICULATE_SLIDE_GUID" val="820c9c69-a8fc-456f-943d-48c9a854d09b"/>
  <p:tag name="ARTICULATE_TITLE_TAG" val="Truck and Bus Crashes Reportable to FMCSA"/>
  <p:tag name="ARTICULATE_SLIDE_NAV" val="42"/>
  <p:tag name="ARTICULATE_SLIDE_PAUSE" val="1"/>
  <p:tag name="ARTICULATE_NAV_LEVEL" val="1"/>
  <p:tag name="ARTICULATE_PLAYLIST_ID" val="-1"/>
  <p:tag name="ARTICULATE_LOCK_SLIDE" val="0"/>
</p:tagLst>
</file>

<file path=ppt/tags/tag79.xml><?xml version="1.0" encoding="utf-8"?>
<p:tagLst xmlns:a="http://schemas.openxmlformats.org/drawingml/2006/main" xmlns:r="http://schemas.openxmlformats.org/officeDocument/2006/relationships" xmlns:p="http://schemas.openxmlformats.org/presentationml/2006/main">
  <p:tag name="ARTICULATE_SLIDE_GUID" val="e4df6e10-26c2-44cf-b029-ada689623373"/>
  <p:tag name="ARTICULATE_TITLE_TAG" val="Goal"/>
  <p:tag name="ARTICULATE_SLIDE_NAV" val="43"/>
  <p:tag name="ARTICULATE_SLIDE_PAUSE" val="1"/>
  <p:tag name="ARTICULATE_NAV_LEVEL" val="1"/>
  <p:tag name="ARTICULATE_PLAYLIST_ID" val="-1"/>
  <p:tag name="ARTICULATE_LOCK_SLIDE" val="0"/>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8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riedell\AppData\Local\Temp\articulate\presenter\imgtemp\uK59ZSVl_files\slide0001_image001.jpg"/>
</p:tagLst>
</file>

<file path=ppt/tags/tag81.xml><?xml version="1.0" encoding="utf-8"?>
<p:tagLst xmlns:a="http://schemas.openxmlformats.org/drawingml/2006/main" xmlns:r="http://schemas.openxmlformats.org/officeDocument/2006/relationships" xmlns:p="http://schemas.openxmlformats.org/presentationml/2006/main">
  <p:tag name="ARTICULATE_SLIDE_GUID" val="be0d8a38-7d95-4043-910e-96878a5ddefc"/>
  <p:tag name="ARTICULATE_TITLE_TAG" val="FMCSA"/>
  <p:tag name="ARTICULATE_SLIDE_NAV" val="44"/>
  <p:tag name="ARTICULATE_SLIDE_PAUSE" val="1"/>
  <p:tag name="ARTICULATE_NAV_LEVEL" val="1"/>
  <p:tag name="ARTICULATE_PLAYLIST_ID" val="-1"/>
  <p:tag name="ARTICULATE_LOCK_SLIDE" val="0"/>
</p:tagLst>
</file>

<file path=ppt/tags/tag82.xml><?xml version="1.0" encoding="utf-8"?>
<p:tagLst xmlns:a="http://schemas.openxmlformats.org/drawingml/2006/main" xmlns:r="http://schemas.openxmlformats.org/officeDocument/2006/relationships" xmlns:p="http://schemas.openxmlformats.org/presentationml/2006/main">
  <p:tag name="ARTICULATE_SLIDE_GUID" val="35c46699-9de6-4940-a780-9829d0b84f7e"/>
  <p:tag name="ARTICULATE_TITLE_TAG" val="What is a CMV"/>
  <p:tag name="ARTICULATE_SLIDE_NAV" val="45"/>
  <p:tag name="ARTICULATE_SLIDE_PAUSE" val="1"/>
  <p:tag name="ARTICULATE_NAV_LEVEL" val="1"/>
  <p:tag name="ARTICULATE_PLAYLIST_ID" val="-1"/>
  <p:tag name="ARTICULATE_LOCK_SLIDE" val="0"/>
</p:tagLst>
</file>

<file path=ppt/tags/tag83.xml><?xml version="1.0" encoding="utf-8"?>
<p:tagLst xmlns:a="http://schemas.openxmlformats.org/drawingml/2006/main" xmlns:r="http://schemas.openxmlformats.org/officeDocument/2006/relationships" xmlns:p="http://schemas.openxmlformats.org/presentationml/2006/main">
  <p:tag name="ARTICULATE_SLIDE_GUID" val="9b7dbf40-af6a-4158-b440-78d0a9b2b783"/>
  <p:tag name="ARTICULATE_TITLE_TAG" val="Reportable Crashes"/>
  <p:tag name="ARTICULATE_SLIDE_NAV" val="46"/>
  <p:tag name="ARTICULATE_SLIDE_PAUSE" val="1"/>
  <p:tag name="ARTICULATE_NAV_LEVEL" val="1"/>
  <p:tag name="ARTICULATE_PLAYLIST_ID" val="-1"/>
  <p:tag name="ARTICULATE_LOCK_SLIDE" val="0"/>
</p:tagLst>
</file>

<file path=ppt/tags/tag84.xml><?xml version="1.0" encoding="utf-8"?>
<p:tagLst xmlns:a="http://schemas.openxmlformats.org/drawingml/2006/main" xmlns:r="http://schemas.openxmlformats.org/officeDocument/2006/relationships" xmlns:p="http://schemas.openxmlformats.org/presentationml/2006/main">
  <p:tag name="ARTICULATE_SLIDE_GUID" val="8b17db0b-fe06-4349-b9a6-4e581c3498db"/>
  <p:tag name="ARTICULATE_TITLE_TAG" val="Interstate Commerce"/>
  <p:tag name="ARTICULATE_SLIDE_NAV" val="47"/>
  <p:tag name="ARTICULATE_SLIDE_PAUSE" val="1"/>
  <p:tag name="ARTICULATE_NAV_LEVEL" val="1"/>
  <p:tag name="ARTICULATE_PLAYLIST_ID" val="-1"/>
  <p:tag name="ARTICULATE_LOCK_SLIDE" val="0"/>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6.xml><?xml version="1.0" encoding="utf-8"?>
<p:tagLst xmlns:a="http://schemas.openxmlformats.org/drawingml/2006/main" xmlns:r="http://schemas.openxmlformats.org/officeDocument/2006/relationships" xmlns:p="http://schemas.openxmlformats.org/presentationml/2006/main">
  <p:tag name="ARTICULATE_SLIDE_GUID" val="4dd09ce3-1ba9-43e8-bf00-bd4f8b75c270"/>
  <p:tag name="ARTICULATE_TITLE_TAG" val="Intrastate Commerce"/>
  <p:tag name="ARTICULATE_SLIDE_NAV" val="48"/>
  <p:tag name="ARTICULATE_SLIDE_PAUSE" val="1"/>
  <p:tag name="ARTICULATE_NAV_LEVEL" val="1"/>
  <p:tag name="ARTICULATE_PLAYLIST_ID" val="-1"/>
  <p:tag name="ARTICULATE_LOCK_SLIDE" val="0"/>
</p:tagLst>
</file>

<file path=ppt/tags/tag87.xml><?xml version="1.0" encoding="utf-8"?>
<p:tagLst xmlns:a="http://schemas.openxmlformats.org/drawingml/2006/main" xmlns:r="http://schemas.openxmlformats.org/officeDocument/2006/relationships" xmlns:p="http://schemas.openxmlformats.org/presentationml/2006/main">
  <p:tag name="ARTICULATE_SLIDE_GUID" val="f38b59ac-0a19-4fce-89d1-220d913b2d22"/>
  <p:tag name="ARTICULATE_TITLE_TAG" val="Qualifying CMVs"/>
  <p:tag name="ARTICULATE_SLIDE_NAV" val="49"/>
  <p:tag name="ARTICULATE_SLIDE_PAUSE" val="1"/>
  <p:tag name="ARTICULATE_NAV_LEVEL" val="1"/>
  <p:tag name="ARTICULATE_PLAYLIST_ID" val="-1"/>
  <p:tag name="ARTICULATE_LOCK_SLIDE" val="0"/>
</p:tagLst>
</file>

<file path=ppt/tags/tag88.xml><?xml version="1.0" encoding="utf-8"?>
<p:tagLst xmlns:a="http://schemas.openxmlformats.org/drawingml/2006/main" xmlns:r="http://schemas.openxmlformats.org/officeDocument/2006/relationships" xmlns:p="http://schemas.openxmlformats.org/presentationml/2006/main">
  <p:tag name="ARTICULATE_SLIDE_GUID" val="bc488e52-def0-4110-a0ad-822ff06ecc2d"/>
  <p:tag name="ARTICULATE_TITLE_TAG" val="Qualifying CMVs"/>
  <p:tag name="ARTICULATE_SLIDE_NAV" val="50"/>
  <p:tag name="ARTICULATE_SLIDE_PAUSE" val="1"/>
  <p:tag name="ARTICULATE_NAV_LEVEL" val="2"/>
  <p:tag name="ARTICULATE_PLAYLIST_ID" val="-1"/>
  <p:tag name="ARTICULATE_LOCK_SLIDE" val="0"/>
</p:tagLst>
</file>

<file path=ppt/tags/tag89.xml><?xml version="1.0" encoding="utf-8"?>
<p:tagLst xmlns:a="http://schemas.openxmlformats.org/drawingml/2006/main" xmlns:r="http://schemas.openxmlformats.org/officeDocument/2006/relationships" xmlns:p="http://schemas.openxmlformats.org/presentationml/2006/main">
  <p:tag name="ARTICULATE_SLIDE_GUID" val="c4559b1a-e522-4550-ad6e-3eed0b309a90"/>
  <p:tag name="ARTICULATE_TITLE_TAG" val="Private Use Vehicles"/>
  <p:tag name="ARTICULATE_SLIDE_NAV" val="51"/>
  <p:tag name="ARTICULATE_SLIDE_PAUSE" val="1"/>
  <p:tag name="ARTICULATE_NAV_LEVEL" val="1"/>
  <p:tag name="ARTICULATE_PLAYLIST_ID" val="-1"/>
  <p:tag name="ARTICULATE_LOCK_SLIDE" val="0"/>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Lst>
</file>

<file path=ppt/tags/tag90.xml><?xml version="1.0" encoding="utf-8"?>
<p:tagLst xmlns:a="http://schemas.openxmlformats.org/drawingml/2006/main" xmlns:r="http://schemas.openxmlformats.org/officeDocument/2006/relationships" xmlns:p="http://schemas.openxmlformats.org/presentationml/2006/main">
  <p:tag name="ARTICULATE_SLIDE_GUID" val="155c892f-69b1-4590-90da-9d28d3b289e8"/>
  <p:tag name="ARTICULATE_TITLE_TAG" val="Private Use Vehicles"/>
  <p:tag name="ARTICULATE_SLIDE_NAV" val="52"/>
  <p:tag name="ARTICULATE_SLIDE_PAUSE" val="1"/>
  <p:tag name="ARTICULATE_NAV_LEVEL" val="2"/>
  <p:tag name="ARTICULATE_PLAYLIST_ID" val="-1"/>
  <p:tag name="ARTICULATE_LOCK_SLIDE" val="0"/>
</p:tagLst>
</file>

<file path=ppt/tags/tag91.xml><?xml version="1.0" encoding="utf-8"?>
<p:tagLst xmlns:a="http://schemas.openxmlformats.org/drawingml/2006/main" xmlns:r="http://schemas.openxmlformats.org/officeDocument/2006/relationships" xmlns:p="http://schemas.openxmlformats.org/presentationml/2006/main">
  <p:tag name="ARTICULATE_SLIDE_GUID" val="26a61466-cabb-40d6-b34a-053ee536d423"/>
  <p:tag name="ARTICULATE_TITLE_TAG" val="Crash Severity"/>
  <p:tag name="ARTICULATE_SLIDE_NAV" val="53"/>
  <p:tag name="ARTICULATE_SLIDE_PAUSE" val="1"/>
  <p:tag name="ARTICULATE_NAV_LEVEL" val="1"/>
  <p:tag name="ARTICULATE_PLAYLIST_ID" val="-1"/>
  <p:tag name="ARTICULATE_LOCK_SLIDE" val="0"/>
</p:tagLst>
</file>

<file path=ppt/tags/tag92.xml><?xml version="1.0" encoding="utf-8"?>
<p:tagLst xmlns:a="http://schemas.openxmlformats.org/drawingml/2006/main" xmlns:r="http://schemas.openxmlformats.org/officeDocument/2006/relationships" xmlns:p="http://schemas.openxmlformats.org/presentationml/2006/main">
  <p:tag name="ARTICULATE_SLIDE_GUID" val="00638f1d-9733-4ea6-b08b-cda0b42c5f74"/>
  <p:tag name="ARTICULATE_TITLE_TAG" val="Crash Severity"/>
  <p:tag name="ARTICULATE_SLIDE_NAV" val="54"/>
  <p:tag name="ARTICULATE_SLIDE_PAUSE" val="1"/>
  <p:tag name="ARTICULATE_NAV_LEVEL" val="2"/>
  <p:tag name="ARTICULATE_PLAYLIST_ID" val="-1"/>
  <p:tag name="ARTICULATE_LOCK_SLIDE" val="0"/>
</p:tagLst>
</file>

<file path=ppt/tags/tag93.xml><?xml version="1.0" encoding="utf-8"?>
<p:tagLst xmlns:a="http://schemas.openxmlformats.org/drawingml/2006/main" xmlns:r="http://schemas.openxmlformats.org/officeDocument/2006/relationships" xmlns:p="http://schemas.openxmlformats.org/presentationml/2006/main">
  <p:tag name="ARTICULATE_SLIDE_GUID" val="fe6ce2dd-f214-41ec-ad65-408e6a001c86"/>
  <p:tag name="ARTICULATE_TITLE_TAG" val="Disabling Damage"/>
  <p:tag name="ARTICULATE_SLIDE_NAV" val="55"/>
  <p:tag name="ARTICULATE_SLIDE_PAUSE" val="1"/>
  <p:tag name="ARTICULATE_NAV_LEVEL" val="1"/>
  <p:tag name="ARTICULATE_PLAYLIST_ID" val="-1"/>
  <p:tag name="ARTICULATE_LOCK_SLIDE" val="0"/>
</p:tagLst>
</file>

<file path=ppt/tags/tag94.xml><?xml version="1.0" encoding="utf-8"?>
<p:tagLst xmlns:a="http://schemas.openxmlformats.org/drawingml/2006/main" xmlns:r="http://schemas.openxmlformats.org/officeDocument/2006/relationships" xmlns:p="http://schemas.openxmlformats.org/presentationml/2006/main">
  <p:tag name="ARTICULATE_SLIDE_GUID" val="682e4013-777e-447a-a4a2-b87d3a98146e"/>
  <p:tag name="ARTICULATE_TITLE_TAG" val="Disabling Damage"/>
  <p:tag name="ARTICULATE_SLIDE_NAV" val="56"/>
  <p:tag name="ARTICULATE_SLIDE_PAUSE" val="1"/>
  <p:tag name="ARTICULATE_NAV_LEVEL" val="2"/>
  <p:tag name="ARTICULATE_PLAYLIST_ID" val="-1"/>
  <p:tag name="ARTICULATE_LOCK_SLIDE" val="0"/>
</p:tagLst>
</file>

<file path=ppt/tags/tag95.xml><?xml version="1.0" encoding="utf-8"?>
<p:tagLst xmlns:a="http://schemas.openxmlformats.org/drawingml/2006/main" xmlns:r="http://schemas.openxmlformats.org/officeDocument/2006/relationships" xmlns:p="http://schemas.openxmlformats.org/presentationml/2006/main">
  <p:tag name="ARTICULATE_SLIDE_GUID" val="ef73d263-fab0-4c08-bb30-18a05ec096ae"/>
  <p:tag name="ARTICULATE_TITLE_TAG" val="Identify the Motor Carrier"/>
  <p:tag name="ARTICULATE_SLIDE_NAV" val="57"/>
  <p:tag name="ARTICULATE_SLIDE_PAUSE" val="1"/>
  <p:tag name="ARTICULATE_NAV_LEVEL" val="1"/>
  <p:tag name="ARTICULATE_PLAYLIST_ID" val="-1"/>
  <p:tag name="ARTICULATE_LOCK_SLIDE" val="0"/>
</p:tagLst>
</file>

<file path=ppt/tags/tag96.xml><?xml version="1.0" encoding="utf-8"?>
<p:tagLst xmlns:a="http://schemas.openxmlformats.org/drawingml/2006/main" xmlns:r="http://schemas.openxmlformats.org/officeDocument/2006/relationships" xmlns:p="http://schemas.openxmlformats.org/presentationml/2006/main">
  <p:tag name="ARTICULATE_SLIDE_GUID" val="023bacfe-905f-438d-b8df-f564f739e432"/>
  <p:tag name="ARTICULATE_TITLE_TAG" val="Definitions"/>
  <p:tag name="ARTICULATE_SLIDE_NAV" val="58"/>
  <p:tag name="ARTICULATE_SLIDE_PAUSE" val="1"/>
  <p:tag name="ARTICULATE_NAV_LEVEL" val="2"/>
  <p:tag name="ARTICULATE_PLAYLIST_ID" val="-1"/>
  <p:tag name="ARTICULATE_LOCK_SLIDE" val="0"/>
</p:tagLst>
</file>

<file path=ppt/tags/tag97.xml><?xml version="1.0" encoding="utf-8"?>
<p:tagLst xmlns:a="http://schemas.openxmlformats.org/drawingml/2006/main" xmlns:r="http://schemas.openxmlformats.org/officeDocument/2006/relationships" xmlns:p="http://schemas.openxmlformats.org/presentationml/2006/main">
  <p:tag name="ARTICULATE_SLIDE_GUID" val="b67faf5f-7815-4b0c-b8bc-497b159f88df"/>
  <p:tag name="ARTICULATE_TITLE_TAG" val="Methods of Identification"/>
  <p:tag name="ARTICULATE_SLIDE_NAV" val="59"/>
  <p:tag name="ARTICULATE_SLIDE_PAUSE" val="1"/>
  <p:tag name="ARTICULATE_NAV_LEVEL" val="2"/>
  <p:tag name="ARTICULATE_PLAYLIST_ID" val="-1"/>
  <p:tag name="ARTICULATE_LOCK_SLIDE" val="0"/>
</p:tagLst>
</file>

<file path=ppt/tags/tag98.xml><?xml version="1.0" encoding="utf-8"?>
<p:tagLst xmlns:a="http://schemas.openxmlformats.org/drawingml/2006/main" xmlns:r="http://schemas.openxmlformats.org/officeDocument/2006/relationships" xmlns:p="http://schemas.openxmlformats.org/presentationml/2006/main">
  <p:tag name="ARTICULATE_TITLE_TAG" val="Methods of Identification"/>
  <p:tag name="ARTICULATE_SLIDE_GUID" val="b67faf5f-7815-4b0c-b8bc-497b159f0379"/>
  <p:tag name="ARTICULATE_SLIDE_NAV" val="60"/>
  <p:tag name="ARTICULATE_SLIDE_PAUSE" val="1"/>
  <p:tag name="ARTICULATE_NAV_LEVEL" val="2"/>
  <p:tag name="ARTICULATE_PLAYLIST_ID" val="-1"/>
  <p:tag name="ARTICULATE_LOCK_SLIDE" val="0"/>
</p:tagLst>
</file>

<file path=ppt/tags/tag99.xml><?xml version="1.0" encoding="utf-8"?>
<p:tagLst xmlns:a="http://schemas.openxmlformats.org/drawingml/2006/main" xmlns:r="http://schemas.openxmlformats.org/officeDocument/2006/relationships" xmlns:p="http://schemas.openxmlformats.org/presentationml/2006/main">
  <p:tag name="ARTICULATE_SLIDE_GUID" val="eb4bef3a-9636-4990-8c6c-e015bd0bf2e8"/>
  <p:tag name="ARTICULATE_TITLE_TAG" val="Common Problems"/>
  <p:tag name="ARTICULATE_SLIDE_NAV" val="61"/>
  <p:tag name="ARTICULATE_SLIDE_PAUSE" val="1"/>
  <p:tag name="ARTICULATE_NAV_LEVEL" val="2"/>
  <p:tag name="ARTICULATE_PLAYLIST_ID" val="-1"/>
  <p:tag name="ARTICULATE_LOCK_SLID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8638C2638C4142B5A12BB8BDCDD91C" ma:contentTypeVersion="8" ma:contentTypeDescription="Create a new document." ma:contentTypeScope="" ma:versionID="11bbcb81e0260a779e3bd725d5056a28">
  <xsd:schema xmlns:xsd="http://www.w3.org/2001/XMLSchema" xmlns:xs="http://www.w3.org/2001/XMLSchema" xmlns:p="http://schemas.microsoft.com/office/2006/metadata/properties" xmlns:ns1="http://schemas.microsoft.com/sharepoint/v3" targetNamespace="http://schemas.microsoft.com/office/2006/metadata/properties" ma:root="true" ma:fieldsID="8cd2b49ad4bde2b0e88b68e71b06381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4DC07C2-C2E2-419E-9EC2-C87025C92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32F727-8269-4EEE-BC0F-2BA96E4166B6}">
  <ds:schemaRefs>
    <ds:schemaRef ds:uri="http://www.w3.org/XML/1998/namespace"/>
    <ds:schemaRef ds:uri="http://schemas.microsoft.com/office/2006/documentManagement/types"/>
    <ds:schemaRef ds:uri="http://purl.org/dc/terms/"/>
    <ds:schemaRef ds:uri="http://schemas.microsoft.com/sharepoint/v3"/>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9291</TotalTime>
  <Words>7263</Words>
  <Application>Microsoft Office PowerPoint</Application>
  <PresentationFormat>On-screen Show (4:3)</PresentationFormat>
  <Paragraphs>1301</Paragraphs>
  <Slides>130</Slides>
  <Notes>114</Notes>
  <HiddenSlides>0</HiddenSlides>
  <MMClips>0</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Office Theme</vt:lpstr>
      <vt:lpstr>Commercial Motor Vehicle Crash Record Reporting</vt:lpstr>
      <vt:lpstr>Commercial Motor Vehicle Crash Record 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Commercial Motor Vehicle Crash Record Reporting</vt:lpstr>
      <vt:lpstr>Truck and Bus Crashes Reportable to the Federal Motor Carrier Safety Administration (FMCSA)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Department of Highway Safety and Motor Vehic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DHSMV PPT Template</dc:title>
  <dc:creator>Fender, Phillip (OPS)</dc:creator>
  <cp:lastModifiedBy>riedell</cp:lastModifiedBy>
  <cp:revision>389</cp:revision>
  <cp:lastPrinted>2014-05-09T17:14:54Z</cp:lastPrinted>
  <dcterms:created xsi:type="dcterms:W3CDTF">2011-09-16T14:34:40Z</dcterms:created>
  <dcterms:modified xsi:type="dcterms:W3CDTF">2014-09-09T16:02:33Z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CMV and Crash Reporting Presentation PWF</vt:lpwstr>
  </property>
  <property fmtid="{D5CDD505-2E9C-101B-9397-08002B2CF9AE}" pid="4" name="ArticulateGUID">
    <vt:lpwstr>F5C6E12F-611A-481A-A103-590558690D2B</vt:lpwstr>
  </property>
  <property fmtid="{D5CDD505-2E9C-101B-9397-08002B2CF9AE}" pid="5" name="ArticulateProjectFull">
    <vt:lpwstr>E:\CMV and Crash Reporting Presentation_FINAL_ILT_9SEPT14.ppta</vt:lpwstr>
  </property>
</Properties>
</file>